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16"/>
  </p:notesMasterIdLst>
  <p:sldIdLst>
    <p:sldId id="277" r:id="rId2"/>
    <p:sldId id="278" r:id="rId3"/>
    <p:sldId id="280" r:id="rId4"/>
    <p:sldId id="281" r:id="rId5"/>
    <p:sldId id="282" r:id="rId6"/>
    <p:sldId id="298" r:id="rId7"/>
    <p:sldId id="297" r:id="rId8"/>
    <p:sldId id="299" r:id="rId9"/>
    <p:sldId id="300" r:id="rId10"/>
    <p:sldId id="301" r:id="rId11"/>
    <p:sldId id="302" r:id="rId12"/>
    <p:sldId id="303" r:id="rId13"/>
    <p:sldId id="304" r:id="rId14"/>
    <p:sldId id="295"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D2D200"/>
    <a:srgbClr val="E6E600"/>
    <a:srgbClr val="AFAF00"/>
    <a:srgbClr val="D5D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394" autoAdjust="0"/>
  </p:normalViewPr>
  <p:slideViewPr>
    <p:cSldViewPr snapToGrid="0" snapToObjects="1">
      <p:cViewPr varScale="1">
        <p:scale>
          <a:sx n="70" d="100"/>
          <a:sy n="70" d="100"/>
        </p:scale>
        <p:origin x="1380" y="60"/>
      </p:cViewPr>
      <p:guideLst>
        <p:guide orient="horz" pos="2160"/>
        <p:guide pos="2880"/>
      </p:guideLst>
    </p:cSldViewPr>
  </p:slideViewPr>
  <p:outlineViewPr>
    <p:cViewPr>
      <p:scale>
        <a:sx n="33" d="100"/>
        <a:sy n="33" d="100"/>
      </p:scale>
      <p:origin x="0" y="-1518"/>
    </p:cViewPr>
  </p:outlineViewPr>
  <p:notesTextViewPr>
    <p:cViewPr>
      <p:scale>
        <a:sx n="100" d="100"/>
        <a:sy n="100" d="100"/>
      </p:scale>
      <p:origin x="0" y="0"/>
    </p:cViewPr>
  </p:notesTextViewPr>
  <p:notesViewPr>
    <p:cSldViewPr snapToGrid="0" snapToObjects="1">
      <p:cViewPr>
        <p:scale>
          <a:sx n="100" d="100"/>
          <a:sy n="100" d="100"/>
        </p:scale>
        <p:origin x="1884" y="-1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0B831C2-8B01-402E-8D32-45A16882E140}" type="datetime1">
              <a:rPr lang="en-US" altLang="en-US"/>
              <a:pPr>
                <a:defRPr/>
              </a:pPr>
              <a:t>1/18/2017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0D10CB6-AAF7-40F7-9E22-8CDEE977C9F0}" type="slidenum">
              <a:rPr lang="en-US" altLang="en-US"/>
              <a:pPr>
                <a:defRPr/>
              </a:pPr>
              <a:t>‹#›</a:t>
            </a:fld>
            <a:endParaRPr lang="en-US" altLang="en-US"/>
          </a:p>
        </p:txBody>
      </p:sp>
    </p:spTree>
    <p:extLst>
      <p:ext uri="{BB962C8B-B14F-4D97-AF65-F5344CB8AC3E}">
        <p14:creationId xmlns:p14="http://schemas.microsoft.com/office/powerpoint/2010/main" val="13214646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1</a:t>
            </a:fld>
            <a:endParaRPr lang="en-US" altLang="en-US"/>
          </a:p>
        </p:txBody>
      </p:sp>
    </p:spTree>
    <p:extLst>
      <p:ext uri="{BB962C8B-B14F-4D97-AF65-F5344CB8AC3E}">
        <p14:creationId xmlns:p14="http://schemas.microsoft.com/office/powerpoint/2010/main" val="31365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88720"/>
          </a:xfrm>
        </p:spPr>
        <p:txBody>
          <a:bodyPr>
            <a:normAutofit/>
          </a:bodyPr>
          <a:lstStyle/>
          <a:p>
            <a:r>
              <a:rPr lang="en-US" b="1" dirty="0"/>
              <a:t>Improvements to Log-In: </a:t>
            </a:r>
            <a:r>
              <a:rPr lang="en-US" dirty="0" smtClean="0"/>
              <a:t>Healthcare.gov made </a:t>
            </a:r>
            <a:r>
              <a:rPr lang="en-US" dirty="0"/>
              <a:t>it easier for consumers to reset passwords if they no longer have access to the email they used to create their HealthCare.gov account. If a consumer forgets her password and is unable to retrieve it, representatives at the Marketplace Call Center will be able to help her change her email address and reset her password to make sure consumers have access to their accounts.</a:t>
            </a:r>
          </a:p>
          <a:p>
            <a:endParaRPr lang="en-US" dirty="0"/>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10</a:t>
            </a:fld>
            <a:endParaRPr lang="en-US" altLang="en-US"/>
          </a:p>
        </p:txBody>
      </p:sp>
    </p:spTree>
    <p:extLst>
      <p:ext uri="{BB962C8B-B14F-4D97-AF65-F5344CB8AC3E}">
        <p14:creationId xmlns:p14="http://schemas.microsoft.com/office/powerpoint/2010/main" val="26344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88720"/>
          </a:xfrm>
        </p:spPr>
        <p:txBody>
          <a:bodyPr>
            <a:normAutofit fontScale="92500"/>
          </a:bodyPr>
          <a:lstStyle/>
          <a:p>
            <a:r>
              <a:rPr lang="en-US" b="1" dirty="0" smtClean="0"/>
              <a:t>Understanding </a:t>
            </a:r>
            <a:r>
              <a:rPr lang="en-US" b="1" dirty="0"/>
              <a:t>True Costs: </a:t>
            </a:r>
            <a:r>
              <a:rPr lang="en-US" dirty="0"/>
              <a:t>A new Out of Pocket Cost feature has been added to the website this year that will help consumers better estimate the cost of their health insurance based on their own personal situation. The new feature has been added to the Window Shopping tool and provides consumers with an opportunity to get an estimate of what their premiums, deductibles, and co-pays may be for each specific plan prior to enrolling based on a low/medium/high anticipated health care service utilization.</a:t>
            </a:r>
          </a:p>
          <a:p>
            <a:endParaRPr lang="en-US" dirty="0"/>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11</a:t>
            </a:fld>
            <a:endParaRPr lang="en-US" altLang="en-US"/>
          </a:p>
        </p:txBody>
      </p:sp>
    </p:spTree>
    <p:extLst>
      <p:ext uri="{BB962C8B-B14F-4D97-AF65-F5344CB8AC3E}">
        <p14:creationId xmlns:p14="http://schemas.microsoft.com/office/powerpoint/2010/main" val="416617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88720"/>
          </a:xfrm>
        </p:spPr>
        <p:txBody>
          <a:bodyPr>
            <a:normAutofit/>
          </a:bodyPr>
          <a:lstStyle/>
          <a:p>
            <a:r>
              <a:rPr lang="en-US" b="1" dirty="0"/>
              <a:t>Searching for Providers and Prescriptions: </a:t>
            </a:r>
            <a:r>
              <a:rPr lang="en-US" dirty="0"/>
              <a:t>Two additional beta features were launched – the new Doctor Lookup feature and the Prescription Drug Lookup feature when viewing plans and pricing. These features provide consumers with easily searchable information about the doctors and prescriptions plans may cover as consumers shop and enroll in coverage. </a:t>
            </a:r>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12</a:t>
            </a:fld>
            <a:endParaRPr lang="en-US" altLang="en-US"/>
          </a:p>
        </p:txBody>
      </p:sp>
    </p:spTree>
    <p:extLst>
      <p:ext uri="{BB962C8B-B14F-4D97-AF65-F5344CB8AC3E}">
        <p14:creationId xmlns:p14="http://schemas.microsoft.com/office/powerpoint/2010/main" val="53569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895600"/>
          </a:xfrm>
        </p:spPr>
        <p:txBody>
          <a:bodyPr>
            <a:normAutofit fontScale="92500" lnSpcReduction="10000"/>
          </a:bodyPr>
          <a:lstStyle/>
          <a:p>
            <a:r>
              <a:rPr lang="en-US" dirty="0"/>
              <a:t>Adding new decision support features and making consumer-facing fixes represent one side of the improvements we made this year. Improvements to our information technology infrastructure and “back end” have enhanced the website’s stability and performance compared to last year and will provide a faster and smoother experience for consumers when they visit the website.  </a:t>
            </a:r>
          </a:p>
          <a:p>
            <a:r>
              <a:rPr lang="en-US" b="1" dirty="0" smtClean="0"/>
              <a:t>Faster </a:t>
            </a:r>
            <a:r>
              <a:rPr lang="en-US" b="1" dirty="0"/>
              <a:t>experience</a:t>
            </a:r>
            <a:r>
              <a:rPr lang="en-US" dirty="0"/>
              <a:t>. </a:t>
            </a:r>
            <a:r>
              <a:rPr lang="en-US" dirty="0" smtClean="0"/>
              <a:t>Healthcare.gov made </a:t>
            </a:r>
            <a:r>
              <a:rPr lang="en-US" dirty="0"/>
              <a:t>simplifications to </a:t>
            </a:r>
            <a:r>
              <a:rPr lang="en-US" dirty="0" smtClean="0"/>
              <a:t>their </a:t>
            </a:r>
            <a:r>
              <a:rPr lang="en-US" dirty="0"/>
              <a:t>system that resulted in a reduction of hardware on the website by 40 percent. While visitors to the website will not see evidence of these improvements on their computer screen, users should find the website to be faster and more responsive than previous years.  </a:t>
            </a:r>
          </a:p>
          <a:p>
            <a:r>
              <a:rPr lang="en-US" b="1" dirty="0"/>
              <a:t>Updated account management system. </a:t>
            </a:r>
            <a:r>
              <a:rPr lang="en-US" dirty="0" smtClean="0"/>
              <a:t>Healthcare.gov </a:t>
            </a:r>
            <a:r>
              <a:rPr lang="en-US" dirty="0"/>
              <a:t>completely replaced the technical underpinnings of how consumers create accounts and log-in online. While the user will ultimately notice nothing different on screen, the simpler </a:t>
            </a:r>
            <a:r>
              <a:rPr lang="en-US" dirty="0" smtClean="0"/>
              <a:t>architecture </a:t>
            </a:r>
            <a:r>
              <a:rPr lang="en-US" dirty="0"/>
              <a:t>put in place is now faster, more stable, and allows for an increasing number of users to visit the website at the same time.</a:t>
            </a:r>
          </a:p>
          <a:p>
            <a:r>
              <a:rPr lang="en-US" b="1" dirty="0"/>
              <a:t>Improved ability to identify problems</a:t>
            </a:r>
            <a:r>
              <a:rPr lang="en-US" dirty="0"/>
              <a:t>. The simplifications we made make it easier for us to address bumps along the road - we’ll be able to find and fix system errors faster.</a:t>
            </a:r>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13</a:t>
            </a:fld>
            <a:endParaRPr lang="en-US" altLang="en-US"/>
          </a:p>
        </p:txBody>
      </p:sp>
    </p:spTree>
    <p:extLst>
      <p:ext uri="{BB962C8B-B14F-4D97-AF65-F5344CB8AC3E}">
        <p14:creationId xmlns:p14="http://schemas.microsoft.com/office/powerpoint/2010/main" val="267603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*Say </a:t>
            </a:r>
            <a:r>
              <a:rPr lang="ja-JP" altLang="en-US" dirty="0" smtClean="0"/>
              <a:t>“</a:t>
            </a:r>
            <a:r>
              <a:rPr lang="en-US" altLang="ja-JP" dirty="0" smtClean="0"/>
              <a:t>thank you,</a:t>
            </a:r>
            <a:r>
              <a:rPr lang="ja-JP" altLang="en-US" dirty="0" smtClean="0"/>
              <a:t>”</a:t>
            </a:r>
            <a:r>
              <a:rPr lang="en-US" altLang="ja-JP" dirty="0" smtClean="0"/>
              <a:t> re-introduce yourself, explain your contact information. and add any additional final comments.*</a:t>
            </a:r>
          </a:p>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8EA531-E919-449F-95C0-A81F8A0AFCBB}"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706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 January</a:t>
            </a:r>
            <a:r>
              <a:rPr lang="en-US" altLang="en-US" baseline="0" dirty="0" smtClean="0"/>
              <a:t> 2015 Alliance for Healthcare Reform</a:t>
            </a:r>
            <a:endParaRPr lang="en-US" altLang="en-US" dirty="0" smtClean="0"/>
          </a:p>
          <a:p>
            <a:pPr eaLnBrk="1" hangingPunct="1">
              <a:spcBef>
                <a:spcPct val="0"/>
              </a:spcBef>
              <a:defRPr/>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B82D05-9F62-447B-90A6-601C3313DE12}"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88962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ACA created Healthcare.gov, a website that would allow consumers to shop and compare health insurance coverage options. The ACA also funded Navigators and in-person assisters to assist consumers complete applications, identify the financial assistance available and shop and compare health insurance plans.  </a:t>
            </a:r>
          </a:p>
          <a:p>
            <a:pPr eaLnBrk="1" hangingPunct="1">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DAB0C83-B7C1-4A25-B15A-33A67A43DC83}"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425138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anose="020B0600070205080204" pitchFamily="34" charset="-128"/>
                <a:cs typeface="ＭＳ Ｐゴシック" charset="0"/>
              </a:rPr>
              <a:t>Our biggest success – 1.6 million Floridians as of 12/31/2016 have enrolled in the Health Insurance Marketplace during OE4!!</a:t>
            </a:r>
          </a:p>
          <a:p>
            <a:r>
              <a:rPr lang="en-US" dirty="0" smtClean="0"/>
              <a:t>Healtcare.gov</a:t>
            </a:r>
            <a:r>
              <a:rPr lang="en-US" dirty="0"/>
              <a:t>, the website for the Federal Health Insurance Marketplace, utilized lessons learned, input from consumers and navigators alike to improve the customer experience by creating new features to assist consumers with choosing the health insurance plan right for their family </a:t>
            </a:r>
            <a:endParaRPr lang="en-US" sz="1200" kern="1200" dirty="0" smtClean="0">
              <a:solidFill>
                <a:schemeClr val="tx1"/>
              </a:solidFill>
              <a:effectLst/>
              <a:latin typeface="+mn-lt"/>
              <a:ea typeface="MS PGothic" panose="020B0600070205080204" pitchFamily="34" charset="-128"/>
              <a:cs typeface="ＭＳ Ｐゴシック" charset="0"/>
            </a:endParaRPr>
          </a:p>
          <a:p>
            <a:endParaRPr lang="en-US" sz="1200" kern="1200" dirty="0">
              <a:solidFill>
                <a:schemeClr val="tx1"/>
              </a:solidFill>
              <a:effectLst/>
              <a:latin typeface="+mn-lt"/>
              <a:ea typeface="MS PGothic" panose="020B0600070205080204" pitchFamily="34" charset="-128"/>
              <a:cs typeface="ＭＳ Ｐゴシック"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4EDDF2-8C28-4B63-9CA0-7B8B0BC54C72}"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4187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790700"/>
          </a:xfrm>
        </p:spPr>
        <p:txBody>
          <a:bodyPr>
            <a:normAutofit/>
          </a:bodyPr>
          <a:lstStyle/>
          <a:p>
            <a:pPr>
              <a:defRPr/>
            </a:pPr>
            <a:r>
              <a:rPr lang="en-US" b="1" dirty="0" smtClean="0"/>
              <a:t>Streamlined </a:t>
            </a:r>
            <a:r>
              <a:rPr lang="en-US" b="1" dirty="0"/>
              <a:t>Navigation: </a:t>
            </a:r>
            <a:r>
              <a:rPr lang="en-US" dirty="0"/>
              <a:t>Directions, buttons, and page designs were improved to easily communicate information and next steps to people visiting the website</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5</a:t>
            </a:fld>
            <a:endParaRPr lang="en-US" altLang="en-US"/>
          </a:p>
        </p:txBody>
      </p:sp>
    </p:spTree>
    <p:extLst>
      <p:ext uri="{BB962C8B-B14F-4D97-AF65-F5344CB8AC3E}">
        <p14:creationId xmlns:p14="http://schemas.microsoft.com/office/powerpoint/2010/main" val="153069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0125" y="4342606"/>
            <a:ext cx="5486400" cy="4114800"/>
          </a:xfrm>
        </p:spPr>
        <p:txBody>
          <a:bodyPr>
            <a:normAutofit/>
          </a:bodyPr>
          <a:lstStyle/>
          <a:p>
            <a:r>
              <a:rPr lang="en-US" dirty="0"/>
              <a:t> </a:t>
            </a:r>
            <a:r>
              <a:rPr lang="en-US" b="1" dirty="0"/>
              <a:t>Consumer-Specific Information:  </a:t>
            </a:r>
            <a:r>
              <a:rPr lang="en-US" dirty="0"/>
              <a:t>Tailored information specific to whether a consumer is new or is returning so that consumers will have an experience that matches their unique situation. New information has been added to the website to help each consumer understand exactly where they are in the enrollment process and what steps remain.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6</a:t>
            </a:fld>
            <a:endParaRPr lang="en-US" altLang="en-US"/>
          </a:p>
        </p:txBody>
      </p:sp>
    </p:spTree>
    <p:extLst>
      <p:ext uri="{BB962C8B-B14F-4D97-AF65-F5344CB8AC3E}">
        <p14:creationId xmlns:p14="http://schemas.microsoft.com/office/powerpoint/2010/main" val="120085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331720"/>
          </a:xfrm>
        </p:spPr>
        <p:txBody>
          <a:bodyPr>
            <a:normAutofit/>
          </a:bodyPr>
          <a:lstStyle/>
          <a:p>
            <a:r>
              <a:rPr lang="en-US" b="1" dirty="0" smtClean="0"/>
              <a:t>Simplified </a:t>
            </a:r>
            <a:r>
              <a:rPr lang="en-US" b="1" dirty="0"/>
              <a:t>Re-enrollment: </a:t>
            </a:r>
            <a:r>
              <a:rPr lang="en-US" dirty="0"/>
              <a:t>When returning consumers come back to HealthCare.gov, they will be able to easily find their current plan if it is available again for next year and compare it with other available plans in their area without having to manually search by entering a 14-digit plan identification number.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7</a:t>
            </a:fld>
            <a:endParaRPr lang="en-US" altLang="en-US"/>
          </a:p>
        </p:txBody>
      </p:sp>
    </p:spTree>
    <p:extLst>
      <p:ext uri="{BB962C8B-B14F-4D97-AF65-F5344CB8AC3E}">
        <p14:creationId xmlns:p14="http://schemas.microsoft.com/office/powerpoint/2010/main" val="270160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813560"/>
          </a:xfrm>
        </p:spPr>
        <p:txBody>
          <a:bodyPr>
            <a:normAutofit/>
          </a:bodyPr>
          <a:lstStyle/>
          <a:p>
            <a:r>
              <a:rPr lang="en-US" dirty="0"/>
              <a:t> </a:t>
            </a:r>
            <a:r>
              <a:rPr lang="en-US" b="1" dirty="0"/>
              <a:t>Understanding Marketplace Eligibility: </a:t>
            </a:r>
            <a:r>
              <a:rPr lang="en-US" dirty="0"/>
              <a:t>This year, instead of needing to open their eligibility notice, consumers will immediately see on the screen the type of coverage they qualify for, how much financial help they are eligible for, and whether they need to submit additional information because there was a data matching inconsistency.  After seeing a summary on screen, consumers still will be able to view full details by downloading a PDF of their eligibility notice, which brings with it content enhancements and an improved section layout to increase awareness of key takeaways and next steps.</a:t>
            </a:r>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8</a:t>
            </a:fld>
            <a:endParaRPr lang="en-US" altLang="en-US"/>
          </a:p>
        </p:txBody>
      </p:sp>
    </p:spTree>
    <p:extLst>
      <p:ext uri="{BB962C8B-B14F-4D97-AF65-F5344CB8AC3E}">
        <p14:creationId xmlns:p14="http://schemas.microsoft.com/office/powerpoint/2010/main" val="225920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88720"/>
          </a:xfrm>
        </p:spPr>
        <p:txBody>
          <a:bodyPr>
            <a:normAutofit/>
          </a:bodyPr>
          <a:lstStyle/>
          <a:p>
            <a:r>
              <a:rPr lang="en-US" b="1" dirty="0"/>
              <a:t>Reducing Data-Matching Issues: </a:t>
            </a:r>
            <a:r>
              <a:rPr lang="en-US" dirty="0"/>
              <a:t>Additional prompts have been added to encourage people to enter a Social Security Number or an immigration document information if they are requested to and fail to do so initially. The prompt includes reminder messaging that explains that if they do not enter this information now they may have to provide additional documentation later.</a:t>
            </a:r>
          </a:p>
        </p:txBody>
      </p:sp>
      <p:sp>
        <p:nvSpPr>
          <p:cNvPr id="4" name="Slide Number Placeholder 3"/>
          <p:cNvSpPr>
            <a:spLocks noGrp="1"/>
          </p:cNvSpPr>
          <p:nvPr>
            <p:ph type="sldNum" sz="quarter" idx="10"/>
          </p:nvPr>
        </p:nvSpPr>
        <p:spPr/>
        <p:txBody>
          <a:bodyPr/>
          <a:lstStyle/>
          <a:p>
            <a:pPr>
              <a:defRPr/>
            </a:pPr>
            <a:fld id="{60D10CB6-AAF7-40F7-9E22-8CDEE977C9F0}" type="slidenum">
              <a:rPr lang="en-US" altLang="en-US" smtClean="0"/>
              <a:pPr>
                <a:defRPr/>
              </a:pPr>
              <a:t>9</a:t>
            </a:fld>
            <a:endParaRPr lang="en-US" altLang="en-US"/>
          </a:p>
        </p:txBody>
      </p:sp>
    </p:spTree>
    <p:extLst>
      <p:ext uri="{BB962C8B-B14F-4D97-AF65-F5344CB8AC3E}">
        <p14:creationId xmlns:p14="http://schemas.microsoft.com/office/powerpoint/2010/main" val="406202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6D838FB-E801-4D0A-910E-ABE13222A45B}"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94B3D1-37DF-46BA-855B-D46B791F3ECE}" type="slidenum">
              <a:rPr lang="en-US" altLang="en-US" smtClean="0"/>
              <a:pPr>
                <a:defRPr/>
              </a:pPr>
              <a:t>‹#›</a:t>
            </a:fld>
            <a:endParaRPr lang="en-US" altLang="en-US"/>
          </a:p>
        </p:txBody>
      </p:sp>
    </p:spTree>
    <p:extLst>
      <p:ext uri="{BB962C8B-B14F-4D97-AF65-F5344CB8AC3E}">
        <p14:creationId xmlns:p14="http://schemas.microsoft.com/office/powerpoint/2010/main" val="338989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FE3D9-B6C0-4551-A7BA-AD1549AAEEF9}" type="slidenum">
              <a:rPr lang="en-US" altLang="en-US" smtClean="0"/>
              <a:pPr>
                <a:defRPr/>
              </a:pPr>
              <a:t>‹#›</a:t>
            </a:fld>
            <a:endParaRPr lang="en-US" altLang="en-US"/>
          </a:p>
        </p:txBody>
      </p:sp>
    </p:spTree>
    <p:extLst>
      <p:ext uri="{BB962C8B-B14F-4D97-AF65-F5344CB8AC3E}">
        <p14:creationId xmlns:p14="http://schemas.microsoft.com/office/powerpoint/2010/main" val="400856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FE3D9-B6C0-4551-A7BA-AD1549AAEEF9}"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391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FE3D9-B6C0-4551-A7BA-AD1549AAEEF9}" type="slidenum">
              <a:rPr lang="en-US" altLang="en-US" smtClean="0"/>
              <a:pPr>
                <a:defRPr/>
              </a:pPr>
              <a:t>‹#›</a:t>
            </a:fld>
            <a:endParaRPr lang="en-US" altLang="en-US"/>
          </a:p>
        </p:txBody>
      </p:sp>
    </p:spTree>
    <p:extLst>
      <p:ext uri="{BB962C8B-B14F-4D97-AF65-F5344CB8AC3E}">
        <p14:creationId xmlns:p14="http://schemas.microsoft.com/office/powerpoint/2010/main" val="357608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FE3D9-B6C0-4551-A7BA-AD1549AAEEF9}"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95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CFE3D9-B6C0-4551-A7BA-AD1549AAEEF9}" type="slidenum">
              <a:rPr lang="en-US" altLang="en-US" smtClean="0"/>
              <a:pPr>
                <a:defRPr/>
              </a:pPr>
              <a:t>‹#›</a:t>
            </a:fld>
            <a:endParaRPr lang="en-US" altLang="en-US"/>
          </a:p>
        </p:txBody>
      </p:sp>
    </p:spTree>
    <p:extLst>
      <p:ext uri="{BB962C8B-B14F-4D97-AF65-F5344CB8AC3E}">
        <p14:creationId xmlns:p14="http://schemas.microsoft.com/office/powerpoint/2010/main" val="8875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602AC13-F9FE-4659-9A76-AF528039B58A}"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B9D335-6FAE-4D31-807C-4C6325590979}" type="slidenum">
              <a:rPr lang="en-US" altLang="en-US" smtClean="0"/>
              <a:pPr>
                <a:defRPr/>
              </a:pPr>
              <a:t>‹#›</a:t>
            </a:fld>
            <a:endParaRPr lang="en-US" altLang="en-US"/>
          </a:p>
        </p:txBody>
      </p:sp>
    </p:spTree>
    <p:extLst>
      <p:ext uri="{BB962C8B-B14F-4D97-AF65-F5344CB8AC3E}">
        <p14:creationId xmlns:p14="http://schemas.microsoft.com/office/powerpoint/2010/main" val="3839097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A3DA666-A772-4A01-8DAE-837D345DE05C}"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45E183-DE19-4879-B3AC-711388848628}" type="slidenum">
              <a:rPr lang="en-US" altLang="en-US" smtClean="0"/>
              <a:pPr>
                <a:defRPr/>
              </a:pPr>
              <a:t>‹#›</a:t>
            </a:fld>
            <a:endParaRPr lang="en-US" altLang="en-US"/>
          </a:p>
        </p:txBody>
      </p:sp>
    </p:spTree>
    <p:extLst>
      <p:ext uri="{BB962C8B-B14F-4D97-AF65-F5344CB8AC3E}">
        <p14:creationId xmlns:p14="http://schemas.microsoft.com/office/powerpoint/2010/main" val="275059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DC06808-F45C-43AF-85F3-6C09BD3DD652}"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704B3D-6950-479F-955D-BD7BED03BADA}" type="slidenum">
              <a:rPr lang="en-US" altLang="en-US" smtClean="0"/>
              <a:pPr>
                <a:defRPr/>
              </a:pPr>
              <a:t>‹#›</a:t>
            </a:fld>
            <a:endParaRPr lang="en-US" altLang="en-US"/>
          </a:p>
        </p:txBody>
      </p:sp>
    </p:spTree>
    <p:extLst>
      <p:ext uri="{BB962C8B-B14F-4D97-AF65-F5344CB8AC3E}">
        <p14:creationId xmlns:p14="http://schemas.microsoft.com/office/powerpoint/2010/main" val="330447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5775880-3491-4FA5-94BE-52F4C983D311}" type="datetime1">
              <a:rPr lang="en-US" altLang="en-US" smtClean="0"/>
              <a:pPr>
                <a:defRPr/>
              </a:pPr>
              <a:t>1/18/2017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EF5650-459C-4E59-AB6D-34F6CE0A8FE7}" type="slidenum">
              <a:rPr lang="en-US" altLang="en-US" smtClean="0"/>
              <a:pPr>
                <a:defRPr/>
              </a:pPr>
              <a:t>‹#›</a:t>
            </a:fld>
            <a:endParaRPr lang="en-US" altLang="en-US"/>
          </a:p>
        </p:txBody>
      </p:sp>
    </p:spTree>
    <p:extLst>
      <p:ext uri="{BB962C8B-B14F-4D97-AF65-F5344CB8AC3E}">
        <p14:creationId xmlns:p14="http://schemas.microsoft.com/office/powerpoint/2010/main" val="347398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3360B06-AB8F-4C78-9842-C687532A69E9}" type="datetime1">
              <a:rPr lang="en-US" altLang="en-US" smtClean="0"/>
              <a:pPr>
                <a:defRPr/>
              </a:pPr>
              <a:t>1/18/2017</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30A97F-C517-4BE1-AEA6-7711A0567446}" type="slidenum">
              <a:rPr lang="en-US" altLang="en-US" smtClean="0"/>
              <a:pPr>
                <a:defRPr/>
              </a:pPr>
              <a:t>‹#›</a:t>
            </a:fld>
            <a:endParaRPr lang="en-US" altLang="en-US"/>
          </a:p>
        </p:txBody>
      </p:sp>
    </p:spTree>
    <p:extLst>
      <p:ext uri="{BB962C8B-B14F-4D97-AF65-F5344CB8AC3E}">
        <p14:creationId xmlns:p14="http://schemas.microsoft.com/office/powerpoint/2010/main" val="170490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917B0AA-089C-405B-AD1B-1B5B7E7FD97F}" type="datetime1">
              <a:rPr lang="en-US" altLang="en-US" smtClean="0"/>
              <a:pPr>
                <a:defRPr/>
              </a:pPr>
              <a:t>1/18/2017</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847ED2A-32DD-43C2-93FB-AA1F4C0F9610}" type="slidenum">
              <a:rPr lang="en-US" altLang="en-US" smtClean="0"/>
              <a:pPr>
                <a:defRPr/>
              </a:pPr>
              <a:t>‹#›</a:t>
            </a:fld>
            <a:endParaRPr lang="en-US" altLang="en-US"/>
          </a:p>
        </p:txBody>
      </p:sp>
    </p:spTree>
    <p:extLst>
      <p:ext uri="{BB962C8B-B14F-4D97-AF65-F5344CB8AC3E}">
        <p14:creationId xmlns:p14="http://schemas.microsoft.com/office/powerpoint/2010/main" val="330813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025864D-38F4-420E-9D73-557B6E1C7C43}" type="datetime1">
              <a:rPr lang="en-US" altLang="en-US" smtClean="0"/>
              <a:pPr>
                <a:defRPr/>
              </a:pPr>
              <a:t>1/18/2017</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D4A210-C342-4879-8349-D81B66B63CCB}" type="slidenum">
              <a:rPr lang="en-US" altLang="en-US" smtClean="0"/>
              <a:pPr>
                <a:defRPr/>
              </a:pPr>
              <a:t>‹#›</a:t>
            </a:fld>
            <a:endParaRPr lang="en-US" altLang="en-US"/>
          </a:p>
        </p:txBody>
      </p:sp>
    </p:spTree>
    <p:extLst>
      <p:ext uri="{BB962C8B-B14F-4D97-AF65-F5344CB8AC3E}">
        <p14:creationId xmlns:p14="http://schemas.microsoft.com/office/powerpoint/2010/main" val="41670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430532-7317-4186-8E09-64D61DA2E4DA}" type="datetime1">
              <a:rPr lang="en-US" altLang="en-US" smtClean="0"/>
              <a:pPr>
                <a:defRPr/>
              </a:pPr>
              <a:t>1/18/2017</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737036A-DD65-47CA-96AD-757781297784}" type="slidenum">
              <a:rPr lang="en-US" altLang="en-US" smtClean="0"/>
              <a:pPr>
                <a:defRPr/>
              </a:pPr>
              <a:t>‹#›</a:t>
            </a:fld>
            <a:endParaRPr lang="en-US" altLang="en-US"/>
          </a:p>
        </p:txBody>
      </p:sp>
    </p:spTree>
    <p:extLst>
      <p:ext uri="{BB962C8B-B14F-4D97-AF65-F5344CB8AC3E}">
        <p14:creationId xmlns:p14="http://schemas.microsoft.com/office/powerpoint/2010/main" val="83352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5CFB6AF-BDB4-40AC-8487-BEDF96385427}" type="datetime1">
              <a:rPr lang="en-US" altLang="en-US" smtClean="0"/>
              <a:pPr>
                <a:defRPr/>
              </a:pPr>
              <a:t>1/18/2017</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AFCABF-B570-4207-807A-1072F30CBDFF}" type="slidenum">
              <a:rPr lang="en-US" altLang="en-US" smtClean="0"/>
              <a:pPr>
                <a:defRPr/>
              </a:pPr>
              <a:t>‹#›</a:t>
            </a:fld>
            <a:endParaRPr lang="en-US" altLang="en-US"/>
          </a:p>
        </p:txBody>
      </p:sp>
    </p:spTree>
    <p:extLst>
      <p:ext uri="{BB962C8B-B14F-4D97-AF65-F5344CB8AC3E}">
        <p14:creationId xmlns:p14="http://schemas.microsoft.com/office/powerpoint/2010/main" val="179697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762086A-DD9E-42EB-BE86-8621A9B35B39}" type="datetime1">
              <a:rPr lang="en-US" altLang="en-US" smtClean="0"/>
              <a:pPr>
                <a:defRPr/>
              </a:pPr>
              <a:t>1/18/2017</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45DDDF-39D7-433E-AC8A-366BA119BA19}" type="slidenum">
              <a:rPr lang="en-US" altLang="en-US" smtClean="0"/>
              <a:pPr>
                <a:defRPr/>
              </a:pPr>
              <a:t>‹#›</a:t>
            </a:fld>
            <a:endParaRPr lang="en-US" altLang="en-US"/>
          </a:p>
        </p:txBody>
      </p:sp>
    </p:spTree>
    <p:extLst>
      <p:ext uri="{BB962C8B-B14F-4D97-AF65-F5344CB8AC3E}">
        <p14:creationId xmlns:p14="http://schemas.microsoft.com/office/powerpoint/2010/main" val="404052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21C972-67CA-4B3F-A111-C16F0D2476C4}" type="datetime1">
              <a:rPr lang="en-US" altLang="en-US" smtClean="0"/>
              <a:pPr>
                <a:defRPr/>
              </a:pPr>
              <a:t>1/18/2017</a:t>
            </a:fld>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4CFE3D9-B6C0-4551-A7BA-AD1549AAEEF9}" type="slidenum">
              <a:rPr lang="en-US" altLang="en-US" smtClean="0"/>
              <a:pPr>
                <a:defRPr/>
              </a:pPr>
              <a:t>‹#›</a:t>
            </a:fld>
            <a:endParaRPr lang="en-US" altLang="en-US"/>
          </a:p>
        </p:txBody>
      </p:sp>
    </p:spTree>
    <p:extLst>
      <p:ext uri="{BB962C8B-B14F-4D97-AF65-F5344CB8AC3E}">
        <p14:creationId xmlns:p14="http://schemas.microsoft.com/office/powerpoint/2010/main" val="150858914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hyperlink" Target="mailto:Joyce_case@hpcnef.or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2" y="-694057"/>
            <a:ext cx="7839763" cy="3742009"/>
          </a:xfrm>
          <a:effectLst>
            <a:outerShdw blurRad="50800" dist="38100" dir="2700000" algn="tl" rotWithShape="0">
              <a:schemeClr val="bg1">
                <a:lumMod val="50000"/>
                <a:alpha val="43000"/>
              </a:schemeClr>
            </a:outerShdw>
          </a:effectLst>
          <a:scene3d>
            <a:camera prst="orthographicFront">
              <a:rot lat="300000" lon="0" rev="0"/>
            </a:camera>
            <a:lightRig rig="threePt" dir="t"/>
          </a:scene3d>
          <a:sp3d>
            <a:bevelT w="304800" h="127000" prst="softRound"/>
            <a:bevelB w="114300" prst="artDeco"/>
          </a:sp3d>
          <a:extLst>
            <a:ext uri="{909E8E84-426E-40dd-AFC4-6F175D3DCCD1}"/>
            <a:ext uri="{91240B29-F687-4f45-9708-019B960494DF}"/>
            <a:ext uri="{FAA26D3D-D897-4be2-8F04-BA451C77F1D7}"/>
          </a:extLst>
        </p:spPr>
        <p:txBody>
          <a:bodyPr rtlCol="0">
            <a:noAutofit/>
            <a:sp3d/>
          </a:bodyPr>
          <a:lstStyle/>
          <a:p>
            <a:pPr algn="ctr" fontAlgn="auto">
              <a:spcAft>
                <a:spcPts val="0"/>
              </a:spcAft>
              <a:defRPr/>
            </a:pPr>
            <a:r>
              <a:rPr lang="en-US" b="1" cap="small" dirty="0">
                <a:solidFill>
                  <a:schemeClr val="accent4"/>
                </a:solidFill>
              </a:rPr>
              <a:t>H</a:t>
            </a:r>
            <a:r>
              <a:rPr lang="en-US" sz="4800" b="1" cap="small" dirty="0">
                <a:solidFill>
                  <a:schemeClr val="accent4"/>
                </a:solidFill>
              </a:rPr>
              <a:t>ealth </a:t>
            </a:r>
            <a:r>
              <a:rPr lang="en-US" b="1" cap="small" dirty="0">
                <a:solidFill>
                  <a:schemeClr val="accent4"/>
                </a:solidFill>
              </a:rPr>
              <a:t>L</a:t>
            </a:r>
            <a:r>
              <a:rPr lang="en-US" sz="4800" b="1" cap="small" dirty="0">
                <a:solidFill>
                  <a:schemeClr val="accent4"/>
                </a:solidFill>
              </a:rPr>
              <a:t>iteracy</a:t>
            </a:r>
            <a:br>
              <a:rPr lang="en-US" sz="4800" b="1" cap="small" dirty="0">
                <a:solidFill>
                  <a:schemeClr val="accent4"/>
                </a:solidFill>
              </a:rPr>
            </a:br>
            <a:r>
              <a:rPr lang="en-US" sz="4800" b="1" cap="small" dirty="0">
                <a:solidFill>
                  <a:schemeClr val="accent4"/>
                </a:solidFill>
              </a:rPr>
              <a:t> </a:t>
            </a:r>
            <a:r>
              <a:rPr lang="en-US" sz="4800" b="1" cap="small" dirty="0"/>
              <a:t>&amp;</a:t>
            </a:r>
            <a:r>
              <a:rPr lang="en-US" sz="4800" b="1" cap="small" dirty="0">
                <a:solidFill>
                  <a:schemeClr val="accent4"/>
                </a:solidFill>
              </a:rPr>
              <a:t> </a:t>
            </a:r>
            <a:br>
              <a:rPr lang="en-US" sz="4800" b="1" cap="small" dirty="0">
                <a:solidFill>
                  <a:schemeClr val="accent4"/>
                </a:solidFill>
              </a:rPr>
            </a:br>
            <a:r>
              <a:rPr lang="en-US" sz="4800" b="1" cap="small" dirty="0">
                <a:solidFill>
                  <a:schemeClr val="accent4"/>
                </a:solidFill>
              </a:rPr>
              <a:t>The </a:t>
            </a:r>
            <a:r>
              <a:rPr lang="en-US" b="1" cap="small" dirty="0">
                <a:solidFill>
                  <a:schemeClr val="accent4"/>
                </a:solidFill>
              </a:rPr>
              <a:t>A</a:t>
            </a:r>
            <a:r>
              <a:rPr lang="en-US" sz="4800" b="1" cap="small" dirty="0">
                <a:solidFill>
                  <a:schemeClr val="accent4"/>
                </a:solidFill>
              </a:rPr>
              <a:t>ffordable </a:t>
            </a:r>
            <a:r>
              <a:rPr lang="en-US" b="1" cap="small" dirty="0">
                <a:solidFill>
                  <a:schemeClr val="accent4"/>
                </a:solidFill>
              </a:rPr>
              <a:t>C</a:t>
            </a:r>
            <a:r>
              <a:rPr lang="en-US" sz="4800" b="1" cap="small" dirty="0">
                <a:solidFill>
                  <a:schemeClr val="accent4"/>
                </a:solidFill>
              </a:rPr>
              <a:t>are </a:t>
            </a:r>
            <a:r>
              <a:rPr lang="en-US" b="1" cap="small" dirty="0">
                <a:solidFill>
                  <a:schemeClr val="accent4"/>
                </a:solidFill>
              </a:rPr>
              <a:t>A</a:t>
            </a:r>
            <a:r>
              <a:rPr lang="en-US" sz="4800" b="1" cap="small" dirty="0">
                <a:solidFill>
                  <a:schemeClr val="accent4"/>
                </a:solidFill>
              </a:rPr>
              <a:t>ct</a:t>
            </a:r>
          </a:p>
        </p:txBody>
      </p:sp>
      <p:pic>
        <p:nvPicPr>
          <p:cNvPr id="30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6"/>
          <p:cNvSpPr txBox="1">
            <a:spLocks noChangeArrowheads="1"/>
          </p:cNvSpPr>
          <p:nvPr/>
        </p:nvSpPr>
        <p:spPr bwMode="auto">
          <a:xfrm>
            <a:off x="913499" y="3776167"/>
            <a:ext cx="59404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2600" b="1" dirty="0">
                <a:solidFill>
                  <a:schemeClr val="accent2"/>
                </a:solidFill>
              </a:rPr>
              <a:t>Joyce </a:t>
            </a:r>
            <a:r>
              <a:rPr lang="en-US" altLang="en-US" sz="2600" b="1" dirty="0" smtClean="0">
                <a:solidFill>
                  <a:schemeClr val="accent2"/>
                </a:solidFill>
              </a:rPr>
              <a:t>Case</a:t>
            </a:r>
          </a:p>
          <a:p>
            <a:pPr algn="r" eaLnBrk="1" hangingPunct="1">
              <a:spcBef>
                <a:spcPct val="0"/>
              </a:spcBef>
              <a:buFontTx/>
              <a:buNone/>
            </a:pPr>
            <a:r>
              <a:rPr lang="en-US" altLang="en-US" sz="2600" b="1" dirty="0" smtClean="0">
                <a:solidFill>
                  <a:schemeClr val="accent4"/>
                </a:solidFill>
              </a:rPr>
              <a:t>Program Director</a:t>
            </a:r>
            <a:endParaRPr lang="en-US" altLang="en-US" sz="2600" b="1" dirty="0">
              <a:solidFill>
                <a:schemeClr val="accent4"/>
              </a:solidFill>
            </a:endParaRPr>
          </a:p>
          <a:p>
            <a:pPr algn="r" eaLnBrk="1" hangingPunct="1">
              <a:spcBef>
                <a:spcPct val="0"/>
              </a:spcBef>
              <a:buFontTx/>
              <a:buNone/>
            </a:pPr>
            <a:r>
              <a:rPr lang="en-US" altLang="en-US" sz="2600" b="1" u="sng" dirty="0">
                <a:solidFill>
                  <a:schemeClr val="accent2"/>
                </a:solidFill>
              </a:rPr>
              <a:t>Navigator Registration</a:t>
            </a:r>
            <a:r>
              <a:rPr lang="en-US" altLang="en-US" sz="2600" b="1" dirty="0">
                <a:solidFill>
                  <a:schemeClr val="accent2"/>
                </a:solidFill>
              </a:rPr>
              <a:t> # </a:t>
            </a:r>
            <a:r>
              <a:rPr lang="en-US" altLang="en-US" sz="2600" b="1" i="1" dirty="0">
                <a:solidFill>
                  <a:schemeClr val="accent2"/>
                </a:solidFill>
              </a:rPr>
              <a:t>FLNAVC1200032</a:t>
            </a:r>
            <a:br>
              <a:rPr lang="en-US" altLang="en-US" sz="2600" b="1" i="1" dirty="0">
                <a:solidFill>
                  <a:schemeClr val="accent2"/>
                </a:solidFill>
              </a:rPr>
            </a:br>
            <a:r>
              <a:rPr lang="en-US" altLang="en-US" sz="2600" b="1" u="sng" dirty="0">
                <a:solidFill>
                  <a:schemeClr val="accent4"/>
                </a:solidFill>
              </a:rPr>
              <a:t>Florida Registration</a:t>
            </a:r>
            <a:r>
              <a:rPr lang="en-US" altLang="en-US" sz="2600" b="1" dirty="0">
                <a:solidFill>
                  <a:schemeClr val="accent4"/>
                </a:solidFill>
              </a:rPr>
              <a:t> # </a:t>
            </a:r>
            <a:r>
              <a:rPr lang="en-US" altLang="en-US" sz="2600" b="1" i="1" dirty="0">
                <a:solidFill>
                  <a:schemeClr val="accent4"/>
                </a:solidFill>
              </a:rPr>
              <a:t>1353751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851268" y="327546"/>
            <a:ext cx="4878716" cy="814452"/>
          </a:xfrm>
        </p:spPr>
        <p:txBody>
          <a:bodyPr>
            <a:noAutofit/>
          </a:bodyPr>
          <a:lstStyle/>
          <a:p>
            <a:r>
              <a:rPr lang="en-US" sz="4000" b="1" u="sng" cap="small" dirty="0" smtClean="0"/>
              <a:t>I</a:t>
            </a:r>
            <a:r>
              <a:rPr lang="en-US" b="1" u="sng" cap="small" dirty="0" smtClean="0"/>
              <a:t>mproved</a:t>
            </a:r>
            <a:r>
              <a:rPr lang="en-US" sz="4000" b="1" u="sng" cap="small" dirty="0" smtClean="0"/>
              <a:t> </a:t>
            </a:r>
            <a:r>
              <a:rPr lang="en-US" sz="4800" b="1" u="sng" cap="small" dirty="0" smtClean="0"/>
              <a:t>e</a:t>
            </a:r>
            <a:r>
              <a:rPr lang="en-US" b="1" u="sng" cap="small" dirty="0" smtClean="0"/>
              <a:t>xperience </a:t>
            </a:r>
            <a:r>
              <a:rPr lang="en-US" sz="4000" b="1" u="sng" cap="small" dirty="0" smtClean="0"/>
              <a:t> </a:t>
            </a:r>
            <a:endParaRPr lang="en-US" sz="4000" u="sng" cap="small" dirty="0"/>
          </a:p>
        </p:txBody>
      </p:sp>
      <p:sp>
        <p:nvSpPr>
          <p:cNvPr id="4" name="TextBox 3"/>
          <p:cNvSpPr txBox="1"/>
          <p:nvPr/>
        </p:nvSpPr>
        <p:spPr>
          <a:xfrm>
            <a:off x="1269241" y="1025286"/>
            <a:ext cx="6660107" cy="1815882"/>
          </a:xfrm>
          <a:prstGeom prst="rect">
            <a:avLst/>
          </a:prstGeom>
          <a:noFill/>
        </p:spPr>
        <p:txBody>
          <a:bodyPr wrap="square" rtlCol="0">
            <a:spAutoFit/>
          </a:bodyPr>
          <a:lstStyle/>
          <a:p>
            <a:endParaRPr lang="en-US" sz="3600" b="1" dirty="0" smtClean="0">
              <a:solidFill>
                <a:schemeClr val="accent4"/>
              </a:solidFill>
              <a:latin typeface="Calibri" panose="020F0502020204030204" pitchFamily="34" charset="0"/>
            </a:endParaRPr>
          </a:p>
          <a:p>
            <a:r>
              <a:rPr lang="en-US" sz="4400" b="1" dirty="0" smtClean="0">
                <a:solidFill>
                  <a:schemeClr val="accent4"/>
                </a:solidFill>
                <a:latin typeface="Calibri" panose="020F0502020204030204" pitchFamily="34" charset="0"/>
              </a:rPr>
              <a:t>I</a:t>
            </a:r>
            <a:r>
              <a:rPr lang="en-US" sz="3600" b="1" dirty="0" smtClean="0">
                <a:solidFill>
                  <a:schemeClr val="accent4"/>
                </a:solidFill>
                <a:latin typeface="Calibri" panose="020F0502020204030204" pitchFamily="34" charset="0"/>
              </a:rPr>
              <a:t>MPROVEMENTS </a:t>
            </a:r>
            <a:r>
              <a:rPr lang="en-US" sz="4400" b="1" dirty="0" smtClean="0">
                <a:solidFill>
                  <a:schemeClr val="accent4"/>
                </a:solidFill>
                <a:latin typeface="Calibri" panose="020F0502020204030204" pitchFamily="34" charset="0"/>
              </a:rPr>
              <a:t>T</a:t>
            </a:r>
            <a:r>
              <a:rPr lang="en-US" sz="3600" b="1" dirty="0" smtClean="0">
                <a:solidFill>
                  <a:schemeClr val="accent4"/>
                </a:solidFill>
                <a:latin typeface="Calibri" panose="020F0502020204030204" pitchFamily="34" charset="0"/>
              </a:rPr>
              <a:t>O </a:t>
            </a:r>
            <a:r>
              <a:rPr lang="en-US" sz="4400" b="1" dirty="0" smtClean="0">
                <a:solidFill>
                  <a:schemeClr val="accent4"/>
                </a:solidFill>
                <a:latin typeface="Calibri" panose="020F0502020204030204" pitchFamily="34" charset="0"/>
              </a:rPr>
              <a:t>L</a:t>
            </a:r>
            <a:r>
              <a:rPr lang="en-US" sz="3600" b="1" dirty="0" smtClean="0">
                <a:solidFill>
                  <a:schemeClr val="accent4"/>
                </a:solidFill>
                <a:latin typeface="Calibri" panose="020F0502020204030204" pitchFamily="34" charset="0"/>
              </a:rPr>
              <a:t>OG-</a:t>
            </a:r>
            <a:r>
              <a:rPr lang="en-US" sz="4400" b="1" dirty="0" smtClean="0">
                <a:solidFill>
                  <a:schemeClr val="accent4"/>
                </a:solidFill>
                <a:latin typeface="Calibri" panose="020F0502020204030204" pitchFamily="34" charset="0"/>
              </a:rPr>
              <a:t>I</a:t>
            </a:r>
            <a:r>
              <a:rPr lang="en-US" sz="3600" b="1" dirty="0" smtClean="0">
                <a:solidFill>
                  <a:schemeClr val="accent4"/>
                </a:solidFill>
                <a:latin typeface="Calibri" panose="020F0502020204030204" pitchFamily="34" charset="0"/>
              </a:rPr>
              <a:t>N</a:t>
            </a:r>
          </a:p>
          <a:p>
            <a:endParaRPr lang="en-US" sz="3200" dirty="0">
              <a:solidFill>
                <a:schemeClr val="accent4"/>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136" y="2841168"/>
            <a:ext cx="4856551" cy="2336604"/>
          </a:xfrm>
          <a:prstGeom prst="rect">
            <a:avLst/>
          </a:prstGeom>
        </p:spPr>
      </p:pic>
    </p:spTree>
    <p:extLst>
      <p:ext uri="{BB962C8B-B14F-4D97-AF65-F5344CB8AC3E}">
        <p14:creationId xmlns:p14="http://schemas.microsoft.com/office/powerpoint/2010/main" val="468216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228299" y="245660"/>
            <a:ext cx="6196083" cy="896338"/>
          </a:xfrm>
        </p:spPr>
        <p:txBody>
          <a:bodyPr>
            <a:noAutofit/>
          </a:bodyPr>
          <a:lstStyle/>
          <a:p>
            <a:pPr algn="ctr"/>
            <a:r>
              <a:rPr lang="en-US" sz="4400" b="1" u="sng" cap="small" dirty="0" smtClean="0"/>
              <a:t>I</a:t>
            </a:r>
            <a:r>
              <a:rPr lang="en-US" b="1" u="sng" cap="small" dirty="0" smtClean="0"/>
              <a:t>mproved</a:t>
            </a:r>
            <a:r>
              <a:rPr lang="en-US" sz="4400" b="1" u="sng" cap="small" dirty="0" smtClean="0"/>
              <a:t> e</a:t>
            </a:r>
            <a:r>
              <a:rPr lang="en-US" b="1" u="sng" cap="small" dirty="0" smtClean="0"/>
              <a:t>xperience</a:t>
            </a:r>
            <a:r>
              <a:rPr lang="en-US" sz="4400" b="1" u="sng" cap="small" dirty="0" smtClean="0"/>
              <a:t>  </a:t>
            </a:r>
            <a:endParaRPr lang="en-US" sz="4400" u="sng" cap="small" dirty="0"/>
          </a:p>
        </p:txBody>
      </p:sp>
      <p:sp>
        <p:nvSpPr>
          <p:cNvPr id="4" name="TextBox 3"/>
          <p:cNvSpPr txBox="1"/>
          <p:nvPr/>
        </p:nvSpPr>
        <p:spPr>
          <a:xfrm>
            <a:off x="723331" y="1025286"/>
            <a:ext cx="7206017" cy="1261884"/>
          </a:xfrm>
          <a:prstGeom prst="rect">
            <a:avLst/>
          </a:prstGeom>
          <a:noFill/>
        </p:spPr>
        <p:txBody>
          <a:bodyPr wrap="square" rtlCol="0">
            <a:spAutoFit/>
          </a:bodyPr>
          <a:lstStyle/>
          <a:p>
            <a:r>
              <a:rPr lang="en-US" sz="4400" b="1" dirty="0" smtClean="0">
                <a:solidFill>
                  <a:schemeClr val="accent4"/>
                </a:solidFill>
                <a:latin typeface="Calibri" panose="020F0502020204030204" pitchFamily="34" charset="0"/>
              </a:rPr>
              <a:t>U</a:t>
            </a:r>
            <a:r>
              <a:rPr lang="en-US" sz="3600" b="1" dirty="0" smtClean="0">
                <a:solidFill>
                  <a:schemeClr val="accent4"/>
                </a:solidFill>
                <a:latin typeface="Calibri" panose="020F0502020204030204" pitchFamily="34" charset="0"/>
              </a:rPr>
              <a:t>NDERSTANDING </a:t>
            </a:r>
            <a:r>
              <a:rPr lang="en-US" sz="4400" b="1" dirty="0" smtClean="0">
                <a:solidFill>
                  <a:schemeClr val="accent4"/>
                </a:solidFill>
                <a:latin typeface="Calibri" panose="020F0502020204030204" pitchFamily="34" charset="0"/>
              </a:rPr>
              <a:t>T</a:t>
            </a:r>
            <a:r>
              <a:rPr lang="en-US" sz="3600" b="1" dirty="0" smtClean="0">
                <a:solidFill>
                  <a:schemeClr val="accent4"/>
                </a:solidFill>
                <a:latin typeface="Calibri" panose="020F0502020204030204" pitchFamily="34" charset="0"/>
              </a:rPr>
              <a:t>RUE </a:t>
            </a:r>
            <a:r>
              <a:rPr lang="en-US" sz="4400" b="1" dirty="0" smtClean="0">
                <a:solidFill>
                  <a:schemeClr val="accent4"/>
                </a:solidFill>
                <a:latin typeface="Calibri" panose="020F0502020204030204" pitchFamily="34" charset="0"/>
              </a:rPr>
              <a:t>C</a:t>
            </a:r>
            <a:r>
              <a:rPr lang="en-US" sz="3600" b="1" dirty="0" smtClean="0">
                <a:solidFill>
                  <a:schemeClr val="accent4"/>
                </a:solidFill>
                <a:latin typeface="Calibri" panose="020F0502020204030204" pitchFamily="34" charset="0"/>
              </a:rPr>
              <a:t>OSTS</a:t>
            </a:r>
          </a:p>
          <a:p>
            <a:endParaRPr lang="en-US" sz="3200" dirty="0">
              <a:solidFill>
                <a:schemeClr val="accent4"/>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230" y="2118870"/>
            <a:ext cx="2076415" cy="2840537"/>
          </a:xfrm>
          <a:prstGeom prst="rect">
            <a:avLst/>
          </a:prstGeom>
        </p:spPr>
      </p:pic>
    </p:spTree>
    <p:extLst>
      <p:ext uri="{BB962C8B-B14F-4D97-AF65-F5344CB8AC3E}">
        <p14:creationId xmlns:p14="http://schemas.microsoft.com/office/powerpoint/2010/main" val="251978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460310" y="83136"/>
            <a:ext cx="6332562" cy="1058862"/>
          </a:xfrm>
        </p:spPr>
        <p:txBody>
          <a:bodyPr>
            <a:noAutofit/>
          </a:bodyPr>
          <a:lstStyle/>
          <a:p>
            <a:r>
              <a:rPr lang="en-US" sz="4400" b="1" u="sng" cap="small" dirty="0" smtClean="0"/>
              <a:t>I</a:t>
            </a:r>
            <a:r>
              <a:rPr lang="en-US" b="1" u="sng" cap="small" dirty="0" smtClean="0"/>
              <a:t>mproved</a:t>
            </a:r>
            <a:r>
              <a:rPr lang="en-US" sz="4400" b="1" u="sng" cap="small" dirty="0" smtClean="0"/>
              <a:t> e</a:t>
            </a:r>
            <a:r>
              <a:rPr lang="en-US" b="1" u="sng" cap="small" dirty="0" smtClean="0"/>
              <a:t>xperience</a:t>
            </a:r>
            <a:r>
              <a:rPr lang="en-US" sz="4400" b="1" u="sng" cap="small" dirty="0" smtClean="0"/>
              <a:t>  </a:t>
            </a:r>
            <a:endParaRPr lang="en-US" sz="4400" u="sng" cap="small" dirty="0"/>
          </a:p>
        </p:txBody>
      </p:sp>
      <p:sp>
        <p:nvSpPr>
          <p:cNvPr id="4" name="TextBox 3"/>
          <p:cNvSpPr txBox="1"/>
          <p:nvPr/>
        </p:nvSpPr>
        <p:spPr>
          <a:xfrm>
            <a:off x="150127" y="1025286"/>
            <a:ext cx="7847461" cy="2492990"/>
          </a:xfrm>
          <a:prstGeom prst="rect">
            <a:avLst/>
          </a:prstGeom>
          <a:noFill/>
        </p:spPr>
        <p:txBody>
          <a:bodyPr wrap="square" rtlCol="0">
            <a:spAutoFit/>
          </a:bodyPr>
          <a:lstStyle/>
          <a:p>
            <a:pPr algn="ctr"/>
            <a:r>
              <a:rPr lang="en-US" sz="4400" b="1" dirty="0" smtClean="0">
                <a:solidFill>
                  <a:schemeClr val="accent4"/>
                </a:solidFill>
                <a:latin typeface="Calibri" panose="020F0502020204030204" pitchFamily="34" charset="0"/>
              </a:rPr>
              <a:t>S</a:t>
            </a:r>
            <a:r>
              <a:rPr lang="en-US" sz="3600" b="1" dirty="0" smtClean="0">
                <a:solidFill>
                  <a:schemeClr val="accent4"/>
                </a:solidFill>
                <a:latin typeface="Calibri" panose="020F0502020204030204" pitchFamily="34" charset="0"/>
              </a:rPr>
              <a:t>EARCHING FOR</a:t>
            </a:r>
            <a:r>
              <a:rPr lang="en-US" sz="4400" b="1" dirty="0" smtClean="0">
                <a:solidFill>
                  <a:schemeClr val="accent4"/>
                </a:solidFill>
                <a:latin typeface="Calibri" panose="020F0502020204030204" pitchFamily="34" charset="0"/>
              </a:rPr>
              <a:t> P</a:t>
            </a:r>
            <a:r>
              <a:rPr lang="en-US" sz="3600" b="1" dirty="0" smtClean="0">
                <a:solidFill>
                  <a:schemeClr val="accent4"/>
                </a:solidFill>
                <a:latin typeface="Calibri" panose="020F0502020204030204" pitchFamily="34" charset="0"/>
              </a:rPr>
              <a:t>ROVIDERS</a:t>
            </a:r>
          </a:p>
          <a:p>
            <a:pPr algn="ctr"/>
            <a:r>
              <a:rPr lang="en-US" sz="3600" b="1" dirty="0" smtClean="0">
                <a:solidFill>
                  <a:schemeClr val="accent4"/>
                </a:solidFill>
                <a:latin typeface="Calibri" panose="020F0502020204030204" pitchFamily="34" charset="0"/>
              </a:rPr>
              <a:t> &amp; </a:t>
            </a:r>
          </a:p>
          <a:p>
            <a:pPr algn="ctr"/>
            <a:r>
              <a:rPr lang="en-US" sz="4400" b="1" dirty="0" smtClean="0">
                <a:solidFill>
                  <a:schemeClr val="accent4"/>
                </a:solidFill>
                <a:latin typeface="Calibri" panose="020F0502020204030204" pitchFamily="34" charset="0"/>
              </a:rPr>
              <a:t>P</a:t>
            </a:r>
            <a:r>
              <a:rPr lang="en-US" sz="3600" b="1" dirty="0" smtClean="0">
                <a:solidFill>
                  <a:schemeClr val="accent4"/>
                </a:solidFill>
                <a:latin typeface="Calibri" panose="020F0502020204030204" pitchFamily="34" charset="0"/>
              </a:rPr>
              <a:t>RESCRIPTIONS</a:t>
            </a:r>
          </a:p>
          <a:p>
            <a:endParaRPr lang="en-US" sz="3200" dirty="0">
              <a:solidFill>
                <a:schemeClr val="accent4"/>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654" y="2320119"/>
            <a:ext cx="3780430" cy="2934269"/>
          </a:xfrm>
          <a:prstGeom prst="rect">
            <a:avLst/>
          </a:prstGeom>
        </p:spPr>
      </p:pic>
    </p:spTree>
    <p:extLst>
      <p:ext uri="{BB962C8B-B14F-4D97-AF65-F5344CB8AC3E}">
        <p14:creationId xmlns:p14="http://schemas.microsoft.com/office/powerpoint/2010/main" val="1180924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241946" y="83136"/>
            <a:ext cx="6605516" cy="1058862"/>
          </a:xfrm>
        </p:spPr>
        <p:txBody>
          <a:bodyPr>
            <a:noAutofit/>
          </a:bodyPr>
          <a:lstStyle/>
          <a:p>
            <a:r>
              <a:rPr lang="en-US" sz="4400" b="1" u="sng" cap="small" dirty="0" smtClean="0"/>
              <a:t>I</a:t>
            </a:r>
            <a:r>
              <a:rPr lang="en-US" b="1" u="sng" cap="small" dirty="0" smtClean="0"/>
              <a:t>mproved</a:t>
            </a:r>
            <a:r>
              <a:rPr lang="en-US" sz="4400" b="1" u="sng" cap="small" dirty="0" smtClean="0"/>
              <a:t> e</a:t>
            </a:r>
            <a:r>
              <a:rPr lang="en-US" b="1" u="sng" cap="small" dirty="0" smtClean="0"/>
              <a:t>xperience</a:t>
            </a:r>
            <a:r>
              <a:rPr lang="en-US" sz="4400" b="1" u="sng" cap="small" dirty="0" smtClean="0"/>
              <a:t>  </a:t>
            </a:r>
            <a:endParaRPr lang="en-US" sz="4400" u="sng" cap="small" dirty="0"/>
          </a:p>
        </p:txBody>
      </p:sp>
      <p:sp>
        <p:nvSpPr>
          <p:cNvPr id="4" name="TextBox 3"/>
          <p:cNvSpPr txBox="1"/>
          <p:nvPr/>
        </p:nvSpPr>
        <p:spPr>
          <a:xfrm>
            <a:off x="0" y="1020092"/>
            <a:ext cx="8434316" cy="2923877"/>
          </a:xfrm>
          <a:prstGeom prst="rect">
            <a:avLst/>
          </a:prstGeom>
          <a:noFill/>
        </p:spPr>
        <p:txBody>
          <a:bodyPr wrap="square" rtlCol="0">
            <a:spAutoFit/>
          </a:bodyPr>
          <a:lstStyle/>
          <a:p>
            <a:pPr algn="ctr"/>
            <a:r>
              <a:rPr lang="en-US" sz="4400" b="1" dirty="0" smtClean="0">
                <a:solidFill>
                  <a:schemeClr val="accent4"/>
                </a:solidFill>
                <a:latin typeface="Calibri" panose="020F0502020204030204" pitchFamily="34" charset="0"/>
              </a:rPr>
              <a:t>I</a:t>
            </a:r>
            <a:r>
              <a:rPr lang="en-US" sz="3200" b="1" dirty="0" smtClean="0">
                <a:solidFill>
                  <a:schemeClr val="accent4"/>
                </a:solidFill>
                <a:latin typeface="Calibri" panose="020F0502020204030204" pitchFamily="34" charset="0"/>
              </a:rPr>
              <a:t>MPROVED</a:t>
            </a:r>
            <a:r>
              <a:rPr lang="en-US" sz="3600" b="1" dirty="0" smtClean="0">
                <a:solidFill>
                  <a:schemeClr val="accent4"/>
                </a:solidFill>
                <a:latin typeface="Calibri" panose="020F0502020204030204" pitchFamily="34" charset="0"/>
              </a:rPr>
              <a:t> </a:t>
            </a:r>
            <a:r>
              <a:rPr lang="en-US" sz="4400" b="1" dirty="0" smtClean="0">
                <a:solidFill>
                  <a:schemeClr val="accent4"/>
                </a:solidFill>
                <a:latin typeface="Calibri" panose="020F0502020204030204" pitchFamily="34" charset="0"/>
              </a:rPr>
              <a:t>IT I</a:t>
            </a:r>
            <a:r>
              <a:rPr lang="en-US" sz="3200" b="1" dirty="0" smtClean="0">
                <a:solidFill>
                  <a:schemeClr val="accent4"/>
                </a:solidFill>
                <a:latin typeface="Calibri" panose="020F0502020204030204" pitchFamily="34" charset="0"/>
              </a:rPr>
              <a:t>NFRASTRUCTURE</a:t>
            </a:r>
            <a:r>
              <a:rPr lang="en-US" sz="3600" b="1" dirty="0" smtClean="0">
                <a:solidFill>
                  <a:schemeClr val="accent4"/>
                </a:solidFill>
                <a:latin typeface="Calibri" panose="020F0502020204030204" pitchFamily="34" charset="0"/>
              </a:rPr>
              <a:t> </a:t>
            </a:r>
          </a:p>
          <a:p>
            <a:pPr algn="ctr"/>
            <a:r>
              <a:rPr lang="en-US" sz="3600" b="1" dirty="0" smtClean="0">
                <a:solidFill>
                  <a:schemeClr val="accent4"/>
                </a:solidFill>
                <a:latin typeface="Calibri" panose="020F0502020204030204" pitchFamily="34" charset="0"/>
              </a:rPr>
              <a:t>&amp;</a:t>
            </a:r>
          </a:p>
          <a:p>
            <a:pPr algn="ctr"/>
            <a:r>
              <a:rPr lang="en-US" sz="3600" b="1" dirty="0" smtClean="0">
                <a:solidFill>
                  <a:schemeClr val="accent4"/>
                </a:solidFill>
                <a:latin typeface="Calibri" panose="020F0502020204030204" pitchFamily="34" charset="0"/>
              </a:rPr>
              <a:t> </a:t>
            </a:r>
            <a:r>
              <a:rPr lang="en-US" sz="4400" b="1" dirty="0" smtClean="0">
                <a:solidFill>
                  <a:schemeClr val="accent4"/>
                </a:solidFill>
                <a:latin typeface="Calibri" panose="020F0502020204030204" pitchFamily="34" charset="0"/>
              </a:rPr>
              <a:t>E</a:t>
            </a:r>
            <a:r>
              <a:rPr lang="en-US" sz="3200" b="1" dirty="0" smtClean="0">
                <a:solidFill>
                  <a:schemeClr val="accent4"/>
                </a:solidFill>
                <a:latin typeface="Calibri" panose="020F0502020204030204" pitchFamily="34" charset="0"/>
              </a:rPr>
              <a:t>NHANCED</a:t>
            </a:r>
            <a:r>
              <a:rPr lang="en-US" sz="3600" b="1" dirty="0" smtClean="0">
                <a:solidFill>
                  <a:schemeClr val="accent4"/>
                </a:solidFill>
                <a:latin typeface="Calibri" panose="020F0502020204030204" pitchFamily="34" charset="0"/>
              </a:rPr>
              <a:t> </a:t>
            </a:r>
            <a:r>
              <a:rPr lang="en-US" sz="4400" b="1" dirty="0" smtClean="0">
                <a:solidFill>
                  <a:schemeClr val="accent4"/>
                </a:solidFill>
                <a:latin typeface="Calibri" panose="020F0502020204030204" pitchFamily="34" charset="0"/>
              </a:rPr>
              <a:t>W</a:t>
            </a:r>
            <a:r>
              <a:rPr lang="en-US" sz="3200" b="1" dirty="0" smtClean="0">
                <a:solidFill>
                  <a:schemeClr val="accent4"/>
                </a:solidFill>
                <a:latin typeface="Calibri" panose="020F0502020204030204" pitchFamily="34" charset="0"/>
              </a:rPr>
              <a:t>EBSITE</a:t>
            </a:r>
            <a:r>
              <a:rPr lang="en-US" sz="3600" b="1" dirty="0" smtClean="0">
                <a:solidFill>
                  <a:schemeClr val="accent4"/>
                </a:solidFill>
                <a:latin typeface="Calibri" panose="020F0502020204030204" pitchFamily="34" charset="0"/>
              </a:rPr>
              <a:t> </a:t>
            </a:r>
            <a:r>
              <a:rPr lang="en-US" sz="4400" b="1" dirty="0" smtClean="0">
                <a:solidFill>
                  <a:schemeClr val="accent4"/>
                </a:solidFill>
                <a:latin typeface="Calibri" panose="020F0502020204030204" pitchFamily="34" charset="0"/>
              </a:rPr>
              <a:t>B</a:t>
            </a:r>
            <a:r>
              <a:rPr lang="en-US" sz="3200" b="1" dirty="0" smtClean="0">
                <a:solidFill>
                  <a:schemeClr val="accent4"/>
                </a:solidFill>
                <a:latin typeface="Calibri" panose="020F0502020204030204" pitchFamily="34" charset="0"/>
              </a:rPr>
              <a:t>ACK</a:t>
            </a:r>
            <a:r>
              <a:rPr lang="en-US" sz="3600" b="1" dirty="0" smtClean="0">
                <a:solidFill>
                  <a:schemeClr val="accent4"/>
                </a:solidFill>
                <a:latin typeface="Calibri" panose="020F0502020204030204" pitchFamily="34" charset="0"/>
              </a:rPr>
              <a:t>-</a:t>
            </a:r>
            <a:r>
              <a:rPr lang="en-US" sz="4400" b="1" dirty="0" smtClean="0">
                <a:solidFill>
                  <a:schemeClr val="accent4"/>
                </a:solidFill>
                <a:latin typeface="Calibri" panose="020F0502020204030204" pitchFamily="34" charset="0"/>
              </a:rPr>
              <a:t>E</a:t>
            </a:r>
            <a:r>
              <a:rPr lang="en-US" sz="3200" b="1" dirty="0" smtClean="0">
                <a:solidFill>
                  <a:schemeClr val="accent4"/>
                </a:solidFill>
                <a:latin typeface="Calibri" panose="020F0502020204030204" pitchFamily="34" charset="0"/>
              </a:rPr>
              <a:t>ND</a:t>
            </a:r>
            <a:r>
              <a:rPr lang="en-US" sz="3600" b="1" dirty="0" smtClean="0">
                <a:solidFill>
                  <a:schemeClr val="accent4"/>
                </a:solidFill>
                <a:latin typeface="Calibri" panose="020F0502020204030204" pitchFamily="34" charset="0"/>
              </a:rPr>
              <a:t> </a:t>
            </a:r>
            <a:r>
              <a:rPr lang="en-US" sz="4400" b="1" dirty="0" smtClean="0">
                <a:solidFill>
                  <a:schemeClr val="accent4"/>
                </a:solidFill>
                <a:latin typeface="Calibri" panose="020F0502020204030204" pitchFamily="34" charset="0"/>
              </a:rPr>
              <a:t>F</a:t>
            </a:r>
            <a:r>
              <a:rPr lang="en-US" sz="3200" b="1" dirty="0" smtClean="0">
                <a:solidFill>
                  <a:schemeClr val="accent4"/>
                </a:solidFill>
                <a:latin typeface="Calibri" panose="020F0502020204030204" pitchFamily="34" charset="0"/>
              </a:rPr>
              <a:t>EATURES</a:t>
            </a:r>
            <a:r>
              <a:rPr lang="en-US" sz="3600" b="1" dirty="0" smtClean="0">
                <a:solidFill>
                  <a:schemeClr val="accent4"/>
                </a:solidFill>
                <a:latin typeface="Calibri" panose="020F0502020204030204" pitchFamily="34" charset="0"/>
              </a:rPr>
              <a:t> </a:t>
            </a:r>
          </a:p>
          <a:p>
            <a:pPr marL="457200" indent="-457200">
              <a:buFont typeface="Wingdings" panose="05000000000000000000" pitchFamily="2" charset="2"/>
              <a:buChar char="v"/>
            </a:pPr>
            <a:endParaRPr lang="en-US" sz="2800" b="1" dirty="0" smtClean="0">
              <a:solidFill>
                <a:schemeClr val="accent4"/>
              </a:solidFill>
              <a:latin typeface="Calibri" panose="020F0502020204030204" pitchFamily="34" charset="0"/>
            </a:endParaRPr>
          </a:p>
          <a:p>
            <a:endParaRPr lang="en-US" sz="3200" dirty="0">
              <a:solidFill>
                <a:schemeClr val="accent4"/>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310" y="3068763"/>
            <a:ext cx="4967785" cy="2019869"/>
          </a:xfrm>
          <a:prstGeom prst="rect">
            <a:avLst/>
          </a:prstGeom>
        </p:spPr>
      </p:pic>
    </p:spTree>
    <p:extLst>
      <p:ext uri="{BB962C8B-B14F-4D97-AF65-F5344CB8AC3E}">
        <p14:creationId xmlns:p14="http://schemas.microsoft.com/office/powerpoint/2010/main" val="1676393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
          <p:cNvSpPr>
            <a:spLocks noChangeArrowheads="1"/>
          </p:cNvSpPr>
          <p:nvPr/>
        </p:nvSpPr>
        <p:spPr bwMode="auto">
          <a:xfrm>
            <a:off x="217000" y="4327586"/>
            <a:ext cx="817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953735"/>
                </a:solidFill>
              </a:rPr>
              <a:t>The project described was supported by </a:t>
            </a:r>
            <a:r>
              <a:rPr lang="en-US" altLang="en-US" sz="1600" b="1" dirty="0">
                <a:solidFill>
                  <a:srgbClr val="254061"/>
                </a:solidFill>
              </a:rPr>
              <a:t>Funding Opportunity Number </a:t>
            </a:r>
            <a:r>
              <a:rPr lang="en-US" altLang="en-US" sz="1600" b="1" dirty="0" smtClean="0">
                <a:solidFill>
                  <a:srgbClr val="254061"/>
                </a:solidFill>
              </a:rPr>
              <a:t>CA-NAV-16-001</a:t>
            </a:r>
            <a:r>
              <a:rPr lang="en-US" altLang="en-US" sz="1600" b="1" dirty="0" smtClean="0">
                <a:solidFill>
                  <a:srgbClr val="953735"/>
                </a:solidFill>
              </a:rPr>
              <a:t> </a:t>
            </a:r>
            <a:r>
              <a:rPr lang="en-US" altLang="en-US" sz="1600" b="1" dirty="0">
                <a:solidFill>
                  <a:srgbClr val="953735"/>
                </a:solidFill>
              </a:rPr>
              <a:t>from the </a:t>
            </a:r>
            <a:r>
              <a:rPr lang="en-US" altLang="en-US" sz="1600" b="1" dirty="0">
                <a:solidFill>
                  <a:srgbClr val="254061"/>
                </a:solidFill>
              </a:rPr>
              <a:t>U.S. Department of Health and Human Services, Centers for Medicare &amp; Medicaid Services</a:t>
            </a:r>
            <a:r>
              <a:rPr lang="en-US" altLang="en-US" sz="1600" b="1" dirty="0">
                <a:solidFill>
                  <a:srgbClr val="953735"/>
                </a:solidFill>
              </a:rPr>
              <a:t>. The contents provided are solely the responsibility of the authors and do not necessarily represent the official views of HHS or any of its agencies.</a:t>
            </a:r>
          </a:p>
        </p:txBody>
      </p:sp>
      <p:pic>
        <p:nvPicPr>
          <p:cNvPr id="4301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8888" y="6102350"/>
            <a:ext cx="2719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txBox="1">
            <a:spLocks/>
          </p:cNvSpPr>
          <p:nvPr/>
        </p:nvSpPr>
        <p:spPr>
          <a:xfrm>
            <a:off x="1104171" y="2025772"/>
            <a:ext cx="5816600" cy="2138759"/>
          </a:xfrm>
          <a:prstGeom prst="rect">
            <a:avLst/>
          </a:prstGeom>
          <a:gradFill flip="none" rotWithShape="1">
            <a:gsLst>
              <a:gs pos="0">
                <a:schemeClr val="bg1"/>
              </a:gs>
              <a:gs pos="100000">
                <a:schemeClr val="accent3">
                  <a:lumMod val="40000"/>
                  <a:lumOff val="60000"/>
                </a:schemeClr>
              </a:gs>
            </a:gsLst>
            <a:path path="shape">
              <a:fillToRect l="50000" t="50000" r="50000" b="50000"/>
            </a:path>
            <a:tileRect/>
          </a:gradFill>
          <a:ln>
            <a:solidFill>
              <a:schemeClr val="tx1"/>
            </a:solidFill>
          </a:ln>
          <a:effectLst/>
        </p:spPr>
        <p:txBody>
          <a:bodyPr>
            <a:normAutofit fontScale="25000" lnSpcReduction="20000"/>
          </a:bodyPr>
          <a:lstStyle/>
          <a:p>
            <a:pPr algn="ctr" eaLnBrk="1" fontAlgn="auto" hangingPunct="1">
              <a:spcBef>
                <a:spcPct val="20000"/>
              </a:spcBef>
              <a:spcAft>
                <a:spcPts val="0"/>
              </a:spcAft>
              <a:buFont typeface="Arial"/>
              <a:buNone/>
              <a:defRPr/>
            </a:pPr>
            <a:endParaRPr lang="en-US" sz="3000" b="1" baseline="30000" dirty="0">
              <a:solidFill>
                <a:schemeClr val="bg1">
                  <a:lumMod val="50000"/>
                </a:schemeClr>
              </a:solidFill>
              <a:latin typeface="+mn-lt"/>
              <a:ea typeface="+mn-ea"/>
            </a:endParaRPr>
          </a:p>
          <a:p>
            <a:pPr algn="ctr" eaLnBrk="1" fontAlgn="auto" hangingPunct="1">
              <a:spcBef>
                <a:spcPct val="20000"/>
              </a:spcBef>
              <a:spcAft>
                <a:spcPts val="0"/>
              </a:spcAft>
              <a:buFont typeface="Arial"/>
              <a:buNone/>
              <a:defRPr/>
            </a:pPr>
            <a:endParaRPr lang="en-US" sz="1600" b="1" dirty="0">
              <a:solidFill>
                <a:schemeClr val="bg1">
                  <a:lumMod val="50000"/>
                </a:schemeClr>
              </a:solidFill>
              <a:latin typeface="+mn-lt"/>
              <a:ea typeface="+mn-ea"/>
            </a:endParaRPr>
          </a:p>
          <a:p>
            <a:pPr algn="ctr" eaLnBrk="1" fontAlgn="auto" hangingPunct="1">
              <a:spcBef>
                <a:spcPct val="20000"/>
              </a:spcBef>
              <a:spcAft>
                <a:spcPts val="0"/>
              </a:spcAft>
              <a:buFont typeface="Arial"/>
              <a:buNone/>
              <a:defRPr/>
            </a:pPr>
            <a:endParaRPr lang="en-US" sz="1600" b="1" dirty="0">
              <a:solidFill>
                <a:schemeClr val="bg1">
                  <a:lumMod val="50000"/>
                </a:schemeClr>
              </a:solidFill>
              <a:latin typeface="+mn-lt"/>
              <a:ea typeface="+mn-ea"/>
            </a:endParaRPr>
          </a:p>
          <a:p>
            <a:pPr algn="ctr" eaLnBrk="1" fontAlgn="auto" hangingPunct="1">
              <a:spcBef>
                <a:spcPct val="20000"/>
              </a:spcBef>
              <a:spcAft>
                <a:spcPts val="0"/>
              </a:spcAft>
              <a:buFont typeface="Arial"/>
              <a:buNone/>
              <a:defRPr/>
            </a:pPr>
            <a:r>
              <a:rPr lang="en-US" sz="12800" b="1" dirty="0">
                <a:solidFill>
                  <a:schemeClr val="accent4"/>
                </a:solidFill>
                <a:latin typeface="+mn-lt"/>
                <a:ea typeface="+mn-ea"/>
              </a:rPr>
              <a:t>Joyce Case</a:t>
            </a:r>
          </a:p>
          <a:p>
            <a:pPr algn="ctr" eaLnBrk="1" fontAlgn="auto" hangingPunct="1">
              <a:spcBef>
                <a:spcPct val="20000"/>
              </a:spcBef>
              <a:spcAft>
                <a:spcPts val="0"/>
              </a:spcAft>
              <a:buFont typeface="Arial"/>
              <a:buNone/>
              <a:defRPr/>
            </a:pPr>
            <a:r>
              <a:rPr lang="en-US" sz="8615" u="sng" dirty="0">
                <a:solidFill>
                  <a:srgbClr val="4F6228"/>
                </a:solidFill>
                <a:latin typeface="+mn-lt"/>
                <a:ea typeface="+mn-ea"/>
              </a:rPr>
              <a:t>Navigator Registration</a:t>
            </a:r>
            <a:r>
              <a:rPr lang="en-US" sz="8615" dirty="0">
                <a:solidFill>
                  <a:srgbClr val="4F6228"/>
                </a:solidFill>
                <a:latin typeface="+mn-lt"/>
                <a:ea typeface="+mn-ea"/>
              </a:rPr>
              <a:t> #</a:t>
            </a:r>
            <a:r>
              <a:rPr lang="en-US" sz="8615" dirty="0">
                <a:solidFill>
                  <a:schemeClr val="bg1">
                    <a:lumMod val="50000"/>
                  </a:schemeClr>
                </a:solidFill>
                <a:latin typeface="+mn-lt"/>
                <a:ea typeface="+mn-ea"/>
              </a:rPr>
              <a:t> </a:t>
            </a:r>
            <a:r>
              <a:rPr lang="en-US" sz="8615" i="1" dirty="0">
                <a:solidFill>
                  <a:srgbClr val="000000"/>
                </a:solidFill>
                <a:latin typeface="+mn-lt"/>
                <a:ea typeface="+mn-ea"/>
              </a:rPr>
              <a:t>FLNAVC1200032</a:t>
            </a:r>
          </a:p>
          <a:p>
            <a:pPr algn="ctr" eaLnBrk="1" fontAlgn="auto" hangingPunct="1">
              <a:spcBef>
                <a:spcPct val="20000"/>
              </a:spcBef>
              <a:spcAft>
                <a:spcPts val="0"/>
              </a:spcAft>
              <a:buFont typeface="Arial"/>
              <a:buNone/>
              <a:defRPr/>
            </a:pPr>
            <a:r>
              <a:rPr lang="en-US" sz="8615" u="sng" dirty="0">
                <a:solidFill>
                  <a:srgbClr val="4F6228"/>
                </a:solidFill>
                <a:latin typeface="+mn-lt"/>
                <a:ea typeface="+mn-ea"/>
              </a:rPr>
              <a:t>Florida Registration</a:t>
            </a:r>
            <a:r>
              <a:rPr lang="en-US" sz="8615" dirty="0">
                <a:solidFill>
                  <a:srgbClr val="4F6228"/>
                </a:solidFill>
                <a:latin typeface="+mn-lt"/>
                <a:ea typeface="+mn-ea"/>
              </a:rPr>
              <a:t> #</a:t>
            </a:r>
            <a:r>
              <a:rPr lang="en-US" sz="8615" i="1" dirty="0">
                <a:solidFill>
                  <a:srgbClr val="4F6228"/>
                </a:solidFill>
                <a:latin typeface="+mn-lt"/>
                <a:ea typeface="+mn-ea"/>
              </a:rPr>
              <a:t> </a:t>
            </a:r>
            <a:r>
              <a:rPr lang="en-US" sz="8615" i="1" dirty="0">
                <a:latin typeface="+mn-lt"/>
                <a:ea typeface="+mn-ea"/>
              </a:rPr>
              <a:t>1353751</a:t>
            </a:r>
          </a:p>
          <a:p>
            <a:pPr algn="ctr" eaLnBrk="1" fontAlgn="auto" hangingPunct="1">
              <a:spcBef>
                <a:spcPts val="0"/>
              </a:spcBef>
              <a:spcAft>
                <a:spcPts val="0"/>
              </a:spcAft>
              <a:defRPr/>
            </a:pPr>
            <a:r>
              <a:rPr lang="en-US" sz="8615" b="1" dirty="0">
                <a:solidFill>
                  <a:schemeClr val="accent4"/>
                </a:solidFill>
                <a:latin typeface="+mn-lt"/>
                <a:ea typeface="+mn-ea"/>
              </a:rPr>
              <a:t>904.762.8600</a:t>
            </a:r>
          </a:p>
          <a:p>
            <a:pPr algn="ctr" eaLnBrk="1" fontAlgn="auto" hangingPunct="1">
              <a:spcBef>
                <a:spcPts val="0"/>
              </a:spcBef>
              <a:spcAft>
                <a:spcPts val="0"/>
              </a:spcAft>
              <a:defRPr/>
            </a:pPr>
            <a:r>
              <a:rPr lang="en-US" sz="8615" dirty="0">
                <a:solidFill>
                  <a:schemeClr val="accent4"/>
                </a:solidFill>
                <a:latin typeface="+mn-lt"/>
                <a:ea typeface="+mn-ea"/>
                <a:hlinkClick r:id="rId5"/>
              </a:rPr>
              <a:t>joyce_case@hpcnef.org</a:t>
            </a:r>
            <a:endParaRPr lang="en-US" sz="8615" dirty="0">
              <a:solidFill>
                <a:schemeClr val="accent4"/>
              </a:solidFill>
              <a:latin typeface="+mn-lt"/>
              <a:ea typeface="+mn-ea"/>
            </a:endParaRPr>
          </a:p>
          <a:p>
            <a:pPr algn="ctr" eaLnBrk="1" fontAlgn="auto" hangingPunct="1">
              <a:spcBef>
                <a:spcPts val="0"/>
              </a:spcBef>
              <a:spcAft>
                <a:spcPts val="0"/>
              </a:spcAft>
              <a:defRPr/>
            </a:pPr>
            <a:endParaRPr lang="en-US" sz="800" dirty="0">
              <a:solidFill>
                <a:prstClr val="black"/>
              </a:solidFill>
              <a:latin typeface="+mn-lt"/>
              <a:ea typeface="+mn-ea"/>
            </a:endParaRPr>
          </a:p>
          <a:p>
            <a:pPr algn="ctr" eaLnBrk="1" fontAlgn="auto" hangingPunct="1">
              <a:spcBef>
                <a:spcPct val="20000"/>
              </a:spcBef>
              <a:spcAft>
                <a:spcPts val="0"/>
              </a:spcAft>
              <a:buFont typeface="Arial"/>
              <a:buNone/>
              <a:defRPr/>
            </a:pPr>
            <a:endParaRPr lang="en-US" sz="5000" i="1" dirty="0">
              <a:solidFill>
                <a:schemeClr val="bg1">
                  <a:lumMod val="50000"/>
                </a:schemeClr>
              </a:solidFill>
              <a:latin typeface="+mn-lt"/>
              <a:ea typeface="+mn-ea"/>
            </a:endParaRPr>
          </a:p>
          <a:p>
            <a:pPr algn="ctr" eaLnBrk="1" fontAlgn="auto" hangingPunct="1">
              <a:spcBef>
                <a:spcPct val="20000"/>
              </a:spcBef>
              <a:spcAft>
                <a:spcPts val="0"/>
              </a:spcAft>
              <a:buFont typeface="Arial"/>
              <a:buNone/>
              <a:defRPr/>
            </a:pPr>
            <a:r>
              <a:rPr lang="en-US" sz="2200" dirty="0">
                <a:solidFill>
                  <a:schemeClr val="bg1">
                    <a:lumMod val="50000"/>
                  </a:schemeClr>
                </a:solidFill>
                <a:latin typeface="+mn-lt"/>
                <a:ea typeface="+mn-ea"/>
              </a:rPr>
              <a:t>   </a:t>
            </a:r>
          </a:p>
        </p:txBody>
      </p:sp>
      <p:pic>
        <p:nvPicPr>
          <p:cNvPr id="2" name="Picture 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51828" y="397387"/>
            <a:ext cx="3721286" cy="14653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95121">
            <a:off x="4779060" y="83308"/>
            <a:ext cx="1094128" cy="1198252"/>
          </a:xfrm>
          <a:prstGeom prst="rect">
            <a:avLst/>
          </a:prstGeom>
        </p:spPr>
      </p:pic>
      <p:pic>
        <p:nvPicPr>
          <p:cNvPr id="409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680549" y="437693"/>
            <a:ext cx="4884714" cy="941387"/>
          </a:xfrm>
        </p:spPr>
        <p:txBody>
          <a:bodyPr/>
          <a:lstStyle/>
          <a:p>
            <a:pPr algn="ctr" eaLnBrk="1" hangingPunct="1"/>
            <a:r>
              <a:rPr lang="en-US" altLang="en-US" b="1" dirty="0" smtClean="0"/>
              <a:t> </a:t>
            </a:r>
            <a:r>
              <a:rPr lang="en-US" altLang="en-US" sz="4400" b="1" u="sng" dirty="0" smtClean="0"/>
              <a:t>Key Points</a:t>
            </a:r>
          </a:p>
        </p:txBody>
      </p:sp>
      <p:sp>
        <p:nvSpPr>
          <p:cNvPr id="2" name="Content Placeholder 1"/>
          <p:cNvSpPr>
            <a:spLocks noGrp="1"/>
          </p:cNvSpPr>
          <p:nvPr>
            <p:ph idx="1"/>
          </p:nvPr>
        </p:nvSpPr>
        <p:spPr>
          <a:xfrm>
            <a:off x="287786" y="1456280"/>
            <a:ext cx="7283446" cy="4091031"/>
          </a:xfrm>
        </p:spPr>
        <p:txBody>
          <a:bodyPr>
            <a:normAutofit fontScale="25000" lnSpcReduction="20000"/>
          </a:bodyPr>
          <a:lstStyle/>
          <a:p>
            <a:endParaRPr lang="en-US" dirty="0"/>
          </a:p>
          <a:p>
            <a:pPr lvl="0">
              <a:buBlip>
                <a:blip r:embed="rId5"/>
              </a:buBlip>
            </a:pPr>
            <a:r>
              <a:rPr lang="en-US" sz="9600" b="1" dirty="0">
                <a:latin typeface="Calibri" panose="020F0502020204030204" pitchFamily="34" charset="0"/>
              </a:rPr>
              <a:t>Nearly nine out of ten adults have difficulty using health information to make informed decisions about their health </a:t>
            </a:r>
            <a:r>
              <a:rPr lang="en-US" sz="9600" b="1" dirty="0" smtClean="0">
                <a:latin typeface="Calibri" panose="020F0502020204030204" pitchFamily="34" charset="0"/>
              </a:rPr>
              <a:t>*</a:t>
            </a:r>
          </a:p>
          <a:p>
            <a:pPr>
              <a:buBlip>
                <a:blip r:embed="rId5"/>
              </a:buBlip>
            </a:pPr>
            <a:r>
              <a:rPr lang="en-US" sz="9600" b="1" dirty="0">
                <a:latin typeface="Calibri" panose="020F0502020204030204" pitchFamily="34" charset="0"/>
              </a:rPr>
              <a:t>Half of Americans (51%) do not understand </a:t>
            </a:r>
            <a:r>
              <a:rPr lang="en-US" sz="9600" b="1" dirty="0" smtClean="0">
                <a:latin typeface="Calibri" panose="020F0502020204030204" pitchFamily="34" charset="0"/>
              </a:rPr>
              <a:t>basic </a:t>
            </a:r>
            <a:r>
              <a:rPr lang="en-US" sz="9600" b="1" dirty="0">
                <a:latin typeface="Calibri" panose="020F0502020204030204" pitchFamily="34" charset="0"/>
              </a:rPr>
              <a:t>health insurance terms as premium, </a:t>
            </a:r>
            <a:r>
              <a:rPr lang="en-US" sz="9600" b="1" dirty="0" smtClean="0">
                <a:latin typeface="Calibri" panose="020F0502020204030204" pitchFamily="34" charset="0"/>
              </a:rPr>
              <a:t>deductible,  copay, co-insurance, and out of pocket max *</a:t>
            </a:r>
          </a:p>
          <a:p>
            <a:pPr lvl="0">
              <a:buBlip>
                <a:blip r:embed="rId5"/>
              </a:buBlip>
            </a:pPr>
            <a:r>
              <a:rPr lang="en-US" sz="9600" b="1" dirty="0">
                <a:latin typeface="Calibri" panose="020F0502020204030204" pitchFamily="34" charset="0"/>
              </a:rPr>
              <a:t>Thirty-seven percent of marketplace enrollees </a:t>
            </a:r>
            <a:r>
              <a:rPr lang="en-US" sz="9600" b="1" dirty="0" smtClean="0">
                <a:latin typeface="Calibri" panose="020F0502020204030204" pitchFamily="34" charset="0"/>
              </a:rPr>
              <a:t>do not </a:t>
            </a:r>
            <a:r>
              <a:rPr lang="en-US" sz="9600" b="1" dirty="0">
                <a:latin typeface="Calibri" panose="020F0502020204030204" pitchFamily="34" charset="0"/>
              </a:rPr>
              <a:t>know their deductible, and 47% of those receiving subsidies did not know the amount of federal assistance they </a:t>
            </a:r>
            <a:r>
              <a:rPr lang="en-US" sz="9600" b="1" dirty="0" smtClean="0">
                <a:latin typeface="Calibri" panose="020F0502020204030204" pitchFamily="34" charset="0"/>
              </a:rPr>
              <a:t>are receiving.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1397972" y="2284917"/>
            <a:ext cx="5935516" cy="3048945"/>
          </a:xfrm>
        </p:spPr>
        <p:txBody>
          <a:bodyPr>
            <a:normAutofit/>
          </a:bodyPr>
          <a:lstStyle/>
          <a:p>
            <a:pPr>
              <a:buSzPct val="91000"/>
              <a:buFont typeface="Wingdings" panose="05000000000000000000" pitchFamily="2" charset="2"/>
              <a:buChar char="Ø"/>
            </a:pPr>
            <a:r>
              <a:rPr lang="en-US" dirty="0" smtClean="0">
                <a:latin typeface="Calibri" panose="020F0502020204030204" pitchFamily="34" charset="0"/>
              </a:rPr>
              <a:t> </a:t>
            </a:r>
            <a:r>
              <a:rPr lang="en-US" altLang="en-US" sz="2400" b="1" dirty="0" smtClean="0">
                <a:solidFill>
                  <a:schemeClr val="accent4"/>
                </a:solidFill>
                <a:latin typeface="Calibri" panose="020F0502020204030204" pitchFamily="34" charset="0"/>
              </a:rPr>
              <a:t>ACA-Funded Assisters</a:t>
            </a:r>
            <a:endParaRPr lang="en-US" altLang="en-US" sz="2400" dirty="0" smtClean="0">
              <a:solidFill>
                <a:schemeClr val="accent4"/>
              </a:solidFill>
              <a:latin typeface="Calibri" panose="020F0502020204030204" pitchFamily="34" charset="0"/>
            </a:endParaRPr>
          </a:p>
          <a:p>
            <a:pPr lvl="1">
              <a:buFont typeface="Arial" panose="020B0604020202020204" pitchFamily="34" charset="0"/>
              <a:buChar char="•"/>
            </a:pPr>
            <a:r>
              <a:rPr lang="en-US" altLang="en-US" sz="2200" b="1" dirty="0" smtClean="0">
                <a:solidFill>
                  <a:schemeClr val="accent2"/>
                </a:solidFill>
                <a:latin typeface="Calibri" panose="020F0502020204030204" pitchFamily="34" charset="0"/>
              </a:rPr>
              <a:t>Navigators</a:t>
            </a:r>
          </a:p>
          <a:p>
            <a:pPr lvl="1">
              <a:buFont typeface="Arial" panose="020B0604020202020204" pitchFamily="34" charset="0"/>
              <a:buChar char="•"/>
            </a:pPr>
            <a:r>
              <a:rPr lang="en-US" altLang="en-US" sz="2200" b="1" dirty="0" smtClean="0">
                <a:solidFill>
                  <a:schemeClr val="accent2"/>
                </a:solidFill>
                <a:latin typeface="Calibri" panose="020F0502020204030204" pitchFamily="34" charset="0"/>
              </a:rPr>
              <a:t>Certified Application Counselors</a:t>
            </a:r>
          </a:p>
          <a:p>
            <a:pPr>
              <a:buFont typeface="Wingdings" panose="05000000000000000000" pitchFamily="2" charset="2"/>
              <a:buChar char="Ø"/>
            </a:pPr>
            <a:r>
              <a:rPr lang="en-US" sz="2400" b="1" dirty="0" smtClean="0">
                <a:solidFill>
                  <a:schemeClr val="accent4"/>
                </a:solidFill>
                <a:latin typeface="Calibri" panose="020F0502020204030204" pitchFamily="34" charset="0"/>
              </a:rPr>
              <a:t>Non-Funded ACA Assisters</a:t>
            </a:r>
          </a:p>
          <a:p>
            <a:pPr lvl="1">
              <a:buFont typeface="Arial" panose="020B0604020202020204" pitchFamily="34" charset="0"/>
              <a:buChar char="•"/>
            </a:pPr>
            <a:r>
              <a:rPr lang="en-US" sz="2200" b="1" dirty="0" smtClean="0">
                <a:solidFill>
                  <a:schemeClr val="accent2"/>
                </a:solidFill>
                <a:latin typeface="Calibri" panose="020F0502020204030204" pitchFamily="34" charset="0"/>
              </a:rPr>
              <a:t>Non-Navigator Assistance Personnel</a:t>
            </a:r>
          </a:p>
          <a:p>
            <a:pPr lvl="1">
              <a:buFont typeface="Arial" panose="020B0604020202020204" pitchFamily="34" charset="0"/>
              <a:buChar char="•"/>
            </a:pPr>
            <a:r>
              <a:rPr lang="en-US" sz="2200" b="1" dirty="0">
                <a:solidFill>
                  <a:schemeClr val="accent2"/>
                </a:solidFill>
                <a:latin typeface="Calibri" panose="020F0502020204030204" pitchFamily="34" charset="0"/>
              </a:rPr>
              <a:t>Agents &amp; Brokers</a:t>
            </a:r>
          </a:p>
          <a:p>
            <a:pPr lvl="1">
              <a:buFont typeface="Arial" panose="020B0604020202020204" pitchFamily="34" charset="0"/>
              <a:buChar char="•"/>
            </a:pPr>
            <a:endParaRPr lang="en-US" sz="2400" b="1" dirty="0" smtClean="0">
              <a:solidFill>
                <a:schemeClr val="tx1">
                  <a:lumMod val="50000"/>
                  <a:lumOff val="50000"/>
                </a:schemeClr>
              </a:solidFill>
            </a:endParaRPr>
          </a:p>
          <a:p>
            <a:pPr lvl="1">
              <a:buFont typeface="Arial" panose="020B0604020202020204" pitchFamily="34" charset="0"/>
              <a:buChar char="•"/>
            </a:pPr>
            <a:endParaRPr lang="en-US" sz="2400" b="1" dirty="0" smtClean="0">
              <a:solidFill>
                <a:schemeClr val="tx1">
                  <a:lumMod val="50000"/>
                  <a:lumOff val="50000"/>
                </a:schemeClr>
              </a:solidFill>
            </a:endParaRPr>
          </a:p>
          <a:p>
            <a:pPr lvl="1">
              <a:buFont typeface="Arial" panose="020B0604020202020204" pitchFamily="34" charset="0"/>
              <a:buChar char="•"/>
            </a:pPr>
            <a:endParaRPr lang="en-US" sz="2400" b="1" dirty="0" smtClean="0">
              <a:solidFill>
                <a:schemeClr val="tx1">
                  <a:lumMod val="50000"/>
                  <a:lumOff val="50000"/>
                </a:schemeClr>
              </a:solidFill>
            </a:endParaRPr>
          </a:p>
          <a:p>
            <a:pPr lvl="1">
              <a:buFont typeface="Wingdings" panose="05000000000000000000" pitchFamily="2" charset="2"/>
              <a:buChar char="Ø"/>
            </a:pPr>
            <a:endParaRPr lang="en-US" sz="2200" b="1" dirty="0" smtClean="0">
              <a:solidFill>
                <a:schemeClr val="tx1"/>
              </a:solidFill>
            </a:endParaRPr>
          </a:p>
          <a:p>
            <a:pPr>
              <a:buFont typeface="Wingdings" panose="05000000000000000000" pitchFamily="2" charset="2"/>
              <a:buChar char="Ø"/>
            </a:pPr>
            <a:endParaRPr lang="en-US" sz="2400" b="1" dirty="0" smtClean="0">
              <a:solidFill>
                <a:schemeClr val="tx1"/>
              </a:solidFill>
            </a:endParaRPr>
          </a:p>
          <a:p>
            <a:pPr eaLnBrk="1" hangingPunct="1">
              <a:buFont typeface="Wingdings" panose="05000000000000000000" pitchFamily="2" charset="2"/>
              <a:buChar char="v"/>
            </a:pPr>
            <a:endParaRPr lang="en-US" altLang="en-US" dirty="0" smtClean="0"/>
          </a:p>
        </p:txBody>
      </p:sp>
      <p:pic>
        <p:nvPicPr>
          <p:cNvPr id="819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14" y="1510891"/>
            <a:ext cx="2719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4068" y="347191"/>
            <a:ext cx="5549280" cy="1320800"/>
          </a:xfrm>
        </p:spPr>
        <p:txBody>
          <a:bodyPr>
            <a:normAutofit/>
          </a:bodyPr>
          <a:lstStyle/>
          <a:p>
            <a:pPr algn="ctr"/>
            <a:r>
              <a:rPr lang="en-US" sz="4000" b="1" u="sng" cap="small" dirty="0" smtClean="0">
                <a:solidFill>
                  <a:schemeClr val="accent2"/>
                </a:solidFill>
              </a:rPr>
              <a:t>Navigators &amp; Assisters</a:t>
            </a:r>
            <a:endParaRPr lang="en-US" sz="4000" b="1" u="sng" cap="small" dirty="0">
              <a:solidFill>
                <a:schemeClr val="accent2"/>
              </a:solidFill>
            </a:endParaRPr>
          </a:p>
        </p:txBody>
      </p:sp>
      <p:pic>
        <p:nvPicPr>
          <p:cNvPr id="7" name="Picture 6" descr="imageedit_1_8924885980.gif"/>
          <p:cNvPicPr>
            <a:picLocks noChangeAspect="1"/>
          </p:cNvPicPr>
          <p:nvPr/>
        </p:nvPicPr>
        <p:blipFill>
          <a:blip r:embed="rId5"/>
          <a:stretch>
            <a:fillRect/>
          </a:stretch>
        </p:blipFill>
        <p:spPr>
          <a:xfrm>
            <a:off x="228901" y="1433261"/>
            <a:ext cx="3225800" cy="7498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61" y="3220871"/>
            <a:ext cx="6810232" cy="2403641"/>
          </a:xfrm>
          <a:prstGeom prst="rect">
            <a:avLst/>
          </a:prstGeom>
        </p:spPr>
      </p:pic>
      <p:sp>
        <p:nvSpPr>
          <p:cNvPr id="10242" name="Title 1"/>
          <p:cNvSpPr>
            <a:spLocks noGrp="1"/>
          </p:cNvSpPr>
          <p:nvPr>
            <p:ph type="title"/>
          </p:nvPr>
        </p:nvSpPr>
        <p:spPr>
          <a:xfrm>
            <a:off x="1825318" y="331848"/>
            <a:ext cx="4185138" cy="719030"/>
          </a:xfrm>
        </p:spPr>
        <p:txBody>
          <a:bodyPr>
            <a:normAutofit/>
          </a:bodyPr>
          <a:lstStyle/>
          <a:p>
            <a:r>
              <a:rPr lang="en-US" sz="4000" b="1" u="sng" cap="small" dirty="0"/>
              <a:t>Biggest </a:t>
            </a:r>
            <a:r>
              <a:rPr lang="en-US" sz="4000" b="1" u="sng" cap="small" dirty="0" smtClean="0"/>
              <a:t>Success</a:t>
            </a:r>
            <a:r>
              <a:rPr lang="en-US" sz="4000" b="1" u="sng" cap="small" dirty="0"/>
              <a:t>?</a:t>
            </a:r>
          </a:p>
        </p:txBody>
      </p:sp>
      <p:pic>
        <p:nvPicPr>
          <p:cNvPr id="102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96" y="1207997"/>
            <a:ext cx="8665610" cy="3354765"/>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smtClean="0">
                <a:solidFill>
                  <a:schemeClr val="accent4"/>
                </a:solidFill>
                <a:latin typeface="Calibri" panose="020F0502020204030204" pitchFamily="34" charset="0"/>
              </a:rPr>
              <a:t>1.6 million Floridians Enrolled (so far) in OE4!! </a:t>
            </a:r>
            <a:endParaRPr lang="en-US" sz="2800" b="1" dirty="0">
              <a:solidFill>
                <a:schemeClr val="accent4"/>
              </a:solidFill>
              <a:latin typeface="Calibri" panose="020F0502020204030204" pitchFamily="34" charset="0"/>
            </a:endParaRPr>
          </a:p>
          <a:p>
            <a:pPr marL="342900" indent="-342900">
              <a:buFont typeface="Wingdings" panose="05000000000000000000" pitchFamily="2" charset="2"/>
              <a:buChar char="Ø"/>
            </a:pPr>
            <a:endParaRPr lang="en-US" sz="2800" b="1" dirty="0" smtClean="0">
              <a:solidFill>
                <a:schemeClr val="accent4"/>
              </a:solidFill>
              <a:latin typeface="Calibri" panose="020F0502020204030204" pitchFamily="34" charset="0"/>
            </a:endParaRPr>
          </a:p>
          <a:p>
            <a:pPr marL="342900" indent="-342900">
              <a:buFont typeface="Wingdings" panose="05000000000000000000" pitchFamily="2" charset="2"/>
              <a:buChar char="Ø"/>
            </a:pPr>
            <a:r>
              <a:rPr lang="en-US" sz="2600" b="1" dirty="0" smtClean="0">
                <a:solidFill>
                  <a:schemeClr val="accent2"/>
                </a:solidFill>
                <a:latin typeface="Calibri" panose="020F0502020204030204" pitchFamily="34" charset="0"/>
              </a:rPr>
              <a:t>Experienced Navigators = More In-Depth Assistance</a:t>
            </a:r>
          </a:p>
          <a:p>
            <a:endParaRPr lang="en-US" sz="2600" b="1" dirty="0" smtClean="0">
              <a:latin typeface="Calibri" panose="020F0502020204030204" pitchFamily="34" charset="0"/>
            </a:endParaRPr>
          </a:p>
          <a:p>
            <a:pPr marL="342900" indent="-342900">
              <a:buFont typeface="Wingdings" panose="05000000000000000000" pitchFamily="2" charset="2"/>
              <a:buChar char="Ø"/>
            </a:pPr>
            <a:r>
              <a:rPr lang="en-US" sz="2800" b="1" dirty="0" smtClean="0">
                <a:solidFill>
                  <a:schemeClr val="accent4"/>
                </a:solidFill>
                <a:latin typeface="Calibri" panose="020F0502020204030204" pitchFamily="34" charset="0"/>
              </a:rPr>
              <a:t>Improved Consumer Experience at Healthcare.gov</a:t>
            </a:r>
          </a:p>
          <a:p>
            <a:pPr marL="342900" indent="-342900">
              <a:buFont typeface="Wingdings" panose="05000000000000000000" pitchFamily="2" charset="2"/>
              <a:buChar char="Ø"/>
            </a:pPr>
            <a:endParaRPr lang="en-US" sz="2800" b="1" dirty="0">
              <a:solidFill>
                <a:schemeClr val="accent4"/>
              </a:solidFill>
              <a:latin typeface="Calibri" panose="020F0502020204030204" pitchFamily="34" charset="0"/>
            </a:endParaRPr>
          </a:p>
          <a:p>
            <a:pPr marL="342900" indent="-342900">
              <a:buFont typeface="Wingdings" panose="05000000000000000000" pitchFamily="2" charset="2"/>
              <a:buChar char="Ø"/>
            </a:pPr>
            <a:endParaRPr lang="en-US" sz="2400" b="1" dirty="0" smtClean="0">
              <a:solidFill>
                <a:schemeClr val="accent2">
                  <a:lumMod val="75000"/>
                </a:schemeClr>
              </a:solidFill>
              <a:latin typeface="+mn-lt"/>
            </a:endParaRPr>
          </a:p>
          <a:p>
            <a:pPr marL="342900" indent="-342900">
              <a:buFont typeface="Wingdings" panose="05000000000000000000" pitchFamily="2" charset="2"/>
              <a:buChar char="Ø"/>
            </a:pPr>
            <a:endParaRPr lang="en-US" sz="2400" b="1" dirty="0">
              <a:solidFill>
                <a:schemeClr val="accent2">
                  <a:lumMod val="7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677097" y="291785"/>
            <a:ext cx="5580046" cy="1058862"/>
          </a:xfrm>
        </p:spPr>
        <p:txBody>
          <a:bodyPr>
            <a:noAutofit/>
          </a:bodyPr>
          <a:lstStyle/>
          <a:p>
            <a:r>
              <a:rPr lang="en-US" sz="4400" b="1" u="sng" cap="small" dirty="0" smtClean="0"/>
              <a:t>I</a:t>
            </a:r>
            <a:r>
              <a:rPr lang="en-US" sz="4000" b="1" u="sng" cap="small" dirty="0" smtClean="0"/>
              <a:t>mproved</a:t>
            </a:r>
            <a:r>
              <a:rPr lang="en-US" sz="4400" b="1" u="sng" cap="small" dirty="0" smtClean="0"/>
              <a:t> </a:t>
            </a:r>
            <a:r>
              <a:rPr lang="en-US" sz="5400" b="1" u="sng" cap="small" dirty="0" smtClean="0"/>
              <a:t>e</a:t>
            </a:r>
            <a:r>
              <a:rPr lang="en-US" sz="4000" b="1" u="sng" cap="small" dirty="0" smtClean="0"/>
              <a:t>xperience </a:t>
            </a:r>
            <a:endParaRPr lang="en-US" sz="4000" u="sng" cap="small" dirty="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19385" y="2770496"/>
            <a:ext cx="4316396" cy="2661313"/>
          </a:xfrm>
        </p:spPr>
      </p:pic>
      <p:sp>
        <p:nvSpPr>
          <p:cNvPr id="4" name="TextBox 3"/>
          <p:cNvSpPr txBox="1"/>
          <p:nvPr/>
        </p:nvSpPr>
        <p:spPr>
          <a:xfrm>
            <a:off x="2222293" y="1375045"/>
            <a:ext cx="3694475" cy="1815882"/>
          </a:xfrm>
          <a:prstGeom prst="rect">
            <a:avLst/>
          </a:prstGeom>
          <a:noFill/>
        </p:spPr>
        <p:txBody>
          <a:bodyPr wrap="square" rtlCol="0">
            <a:spAutoFit/>
          </a:bodyPr>
          <a:lstStyle/>
          <a:p>
            <a:pPr algn="ctr"/>
            <a:r>
              <a:rPr lang="en-US" sz="4000" b="1" dirty="0" smtClean="0">
                <a:solidFill>
                  <a:schemeClr val="accent4"/>
                </a:solidFill>
                <a:latin typeface="Calibri" panose="020F0502020204030204" pitchFamily="34" charset="0"/>
              </a:rPr>
              <a:t>S</a:t>
            </a:r>
            <a:r>
              <a:rPr lang="en-US" sz="3600" b="1" dirty="0" smtClean="0">
                <a:solidFill>
                  <a:schemeClr val="accent4"/>
                </a:solidFill>
                <a:latin typeface="Calibri" panose="020F0502020204030204" pitchFamily="34" charset="0"/>
              </a:rPr>
              <a:t>TREAMLINED</a:t>
            </a:r>
            <a:r>
              <a:rPr lang="en-US" sz="4000" b="1" dirty="0" smtClean="0">
                <a:solidFill>
                  <a:schemeClr val="accent4"/>
                </a:solidFill>
                <a:latin typeface="Calibri" panose="020F0502020204030204" pitchFamily="34" charset="0"/>
              </a:rPr>
              <a:t> N</a:t>
            </a:r>
            <a:r>
              <a:rPr lang="en-US" sz="3600" b="1" dirty="0" smtClean="0">
                <a:solidFill>
                  <a:schemeClr val="accent4"/>
                </a:solidFill>
                <a:latin typeface="Calibri" panose="020F0502020204030204" pitchFamily="34" charset="0"/>
              </a:rPr>
              <a:t>AVIGATION</a:t>
            </a:r>
          </a:p>
          <a:p>
            <a:pPr marL="342900" indent="-342900" algn="ctr">
              <a:buFont typeface="Wingdings" panose="05000000000000000000" pitchFamily="2" charset="2"/>
              <a:buChar char="Ø"/>
            </a:pPr>
            <a:endParaRPr lang="en-US" sz="3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880169" y="364076"/>
            <a:ext cx="6373504" cy="1058862"/>
          </a:xfrm>
        </p:spPr>
        <p:txBody>
          <a:bodyPr>
            <a:noAutofit/>
          </a:bodyPr>
          <a:lstStyle/>
          <a:p>
            <a:r>
              <a:rPr lang="en-US" sz="4400" b="1" u="sng" cap="small" dirty="0" smtClean="0"/>
              <a:t>I</a:t>
            </a:r>
            <a:r>
              <a:rPr lang="en-US" b="1" u="sng" cap="small" dirty="0" smtClean="0"/>
              <a:t>MPROVED</a:t>
            </a:r>
            <a:r>
              <a:rPr lang="en-US" sz="4000" b="1" u="sng" cap="small" dirty="0" smtClean="0"/>
              <a:t> </a:t>
            </a:r>
            <a:r>
              <a:rPr lang="en-US" sz="4400" b="1" u="sng" cap="small" dirty="0"/>
              <a:t>E</a:t>
            </a:r>
            <a:r>
              <a:rPr lang="en-US" b="1" u="sng" cap="small" dirty="0"/>
              <a:t>XPERIENCE</a:t>
            </a:r>
            <a:r>
              <a:rPr lang="en-US" sz="4000" b="1" u="sng" cap="small" dirty="0" smtClean="0"/>
              <a:t> </a:t>
            </a:r>
            <a:endParaRPr lang="en-US" sz="4000" u="sng" cap="small" dirty="0"/>
          </a:p>
        </p:txBody>
      </p:sp>
      <p:sp>
        <p:nvSpPr>
          <p:cNvPr id="4" name="TextBox 3"/>
          <p:cNvSpPr txBox="1"/>
          <p:nvPr/>
        </p:nvSpPr>
        <p:spPr>
          <a:xfrm>
            <a:off x="750627" y="1391957"/>
            <a:ext cx="6687403" cy="1200329"/>
          </a:xfrm>
          <a:prstGeom prst="rect">
            <a:avLst/>
          </a:prstGeom>
          <a:noFill/>
        </p:spPr>
        <p:txBody>
          <a:bodyPr wrap="square" rtlCol="0">
            <a:spAutoFit/>
          </a:bodyPr>
          <a:lstStyle/>
          <a:p>
            <a:r>
              <a:rPr lang="en-US" sz="4000" b="1" dirty="0" smtClean="0">
                <a:solidFill>
                  <a:schemeClr val="accent4"/>
                </a:solidFill>
                <a:latin typeface="Calibri" panose="020F0502020204030204" pitchFamily="34" charset="0"/>
              </a:rPr>
              <a:t>C</a:t>
            </a:r>
            <a:r>
              <a:rPr lang="en-US" sz="3200" b="1" dirty="0" smtClean="0">
                <a:solidFill>
                  <a:schemeClr val="accent4"/>
                </a:solidFill>
                <a:latin typeface="Calibri" panose="020F0502020204030204" pitchFamily="34" charset="0"/>
              </a:rPr>
              <a:t>ONSUMER </a:t>
            </a:r>
            <a:r>
              <a:rPr lang="en-US" sz="4000" b="1" dirty="0" smtClean="0">
                <a:solidFill>
                  <a:schemeClr val="accent4"/>
                </a:solidFill>
                <a:latin typeface="Calibri" panose="020F0502020204030204" pitchFamily="34" charset="0"/>
              </a:rPr>
              <a:t>S</a:t>
            </a:r>
            <a:r>
              <a:rPr lang="en-US" sz="3200" b="1" dirty="0" smtClean="0">
                <a:solidFill>
                  <a:schemeClr val="accent4"/>
                </a:solidFill>
                <a:latin typeface="Calibri" panose="020F0502020204030204" pitchFamily="34" charset="0"/>
              </a:rPr>
              <a:t>PECIFIC </a:t>
            </a:r>
            <a:r>
              <a:rPr lang="en-US" sz="4000" b="1" dirty="0" smtClean="0">
                <a:solidFill>
                  <a:schemeClr val="accent4"/>
                </a:solidFill>
                <a:latin typeface="Calibri" panose="020F0502020204030204" pitchFamily="34" charset="0"/>
              </a:rPr>
              <a:t>I</a:t>
            </a:r>
            <a:r>
              <a:rPr lang="en-US" sz="3200" b="1" dirty="0" smtClean="0">
                <a:solidFill>
                  <a:schemeClr val="accent4"/>
                </a:solidFill>
                <a:latin typeface="Calibri" panose="020F0502020204030204" pitchFamily="34" charset="0"/>
              </a:rPr>
              <a:t>NFORMATION</a:t>
            </a:r>
          </a:p>
          <a:p>
            <a:endParaRPr lang="en-US" sz="3200" dirty="0">
              <a:solidFill>
                <a:srgbClr val="FF0000"/>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549" y="2450819"/>
            <a:ext cx="5336275" cy="2243101"/>
          </a:xfrm>
          <a:prstGeom prst="rect">
            <a:avLst/>
          </a:prstGeom>
        </p:spPr>
      </p:pic>
    </p:spTree>
    <p:extLst>
      <p:ext uri="{BB962C8B-B14F-4D97-AF65-F5344CB8AC3E}">
        <p14:creationId xmlns:p14="http://schemas.microsoft.com/office/powerpoint/2010/main" val="343541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269243" y="477672"/>
            <a:ext cx="5363569" cy="664326"/>
          </a:xfrm>
        </p:spPr>
        <p:txBody>
          <a:bodyPr>
            <a:noAutofit/>
          </a:bodyPr>
          <a:lstStyle/>
          <a:p>
            <a:r>
              <a:rPr lang="en-US" sz="4000" b="1" u="sng" cap="small" dirty="0" smtClean="0"/>
              <a:t>I</a:t>
            </a:r>
            <a:r>
              <a:rPr lang="en-US" sz="3200" b="1" u="sng" cap="small" dirty="0" smtClean="0"/>
              <a:t>MPROVED</a:t>
            </a:r>
            <a:r>
              <a:rPr lang="en-US" sz="4000" b="1" u="sng" cap="small" dirty="0" smtClean="0"/>
              <a:t> E</a:t>
            </a:r>
            <a:r>
              <a:rPr lang="en-US" sz="3200" b="1" u="sng" cap="small" dirty="0" smtClean="0"/>
              <a:t>XPERIENCE</a:t>
            </a:r>
            <a:r>
              <a:rPr lang="en-US" sz="4000" b="1" u="sng" cap="small" dirty="0" smtClean="0"/>
              <a:t>  </a:t>
            </a:r>
            <a:endParaRPr lang="en-US" sz="4000" u="sng" cap="small" dirty="0"/>
          </a:p>
        </p:txBody>
      </p:sp>
      <p:sp>
        <p:nvSpPr>
          <p:cNvPr id="4" name="TextBox 3"/>
          <p:cNvSpPr txBox="1"/>
          <p:nvPr/>
        </p:nvSpPr>
        <p:spPr>
          <a:xfrm>
            <a:off x="955343" y="709536"/>
            <a:ext cx="6482687" cy="2031325"/>
          </a:xfrm>
          <a:prstGeom prst="rect">
            <a:avLst/>
          </a:prstGeom>
          <a:noFill/>
        </p:spPr>
        <p:txBody>
          <a:bodyPr wrap="square" rtlCol="0">
            <a:spAutoFit/>
          </a:bodyPr>
          <a:lstStyle/>
          <a:p>
            <a:endParaRPr lang="en-US" sz="3200" b="1" dirty="0" smtClean="0">
              <a:solidFill>
                <a:schemeClr val="accent4"/>
              </a:solidFill>
              <a:latin typeface="Calibri" panose="020F0502020204030204" pitchFamily="34" charset="0"/>
            </a:endParaRPr>
          </a:p>
          <a:p>
            <a:endParaRPr lang="en-US" b="1" dirty="0" smtClean="0">
              <a:solidFill>
                <a:schemeClr val="accent4"/>
              </a:solidFill>
              <a:latin typeface="Calibri" panose="020F0502020204030204" pitchFamily="34" charset="0"/>
            </a:endParaRPr>
          </a:p>
          <a:p>
            <a:r>
              <a:rPr lang="en-US" sz="4400" b="1" dirty="0" smtClean="0">
                <a:solidFill>
                  <a:schemeClr val="accent4"/>
                </a:solidFill>
                <a:latin typeface="Calibri" panose="020F0502020204030204" pitchFamily="34" charset="0"/>
              </a:rPr>
              <a:t>S</a:t>
            </a:r>
            <a:r>
              <a:rPr lang="en-US" sz="3600" b="1" dirty="0" smtClean="0">
                <a:solidFill>
                  <a:schemeClr val="accent4"/>
                </a:solidFill>
                <a:latin typeface="Calibri" panose="020F0502020204030204" pitchFamily="34" charset="0"/>
              </a:rPr>
              <a:t>IMPLIFIED </a:t>
            </a:r>
            <a:r>
              <a:rPr lang="en-US" sz="4400" b="1" dirty="0" smtClean="0">
                <a:solidFill>
                  <a:schemeClr val="accent4"/>
                </a:solidFill>
                <a:latin typeface="Calibri" panose="020F0502020204030204" pitchFamily="34" charset="0"/>
              </a:rPr>
              <a:t>R</a:t>
            </a:r>
            <a:r>
              <a:rPr lang="en-US" sz="3600" b="1" dirty="0" smtClean="0">
                <a:solidFill>
                  <a:schemeClr val="accent4"/>
                </a:solidFill>
                <a:latin typeface="Calibri" panose="020F0502020204030204" pitchFamily="34" charset="0"/>
              </a:rPr>
              <a:t>E-</a:t>
            </a:r>
            <a:r>
              <a:rPr lang="en-US" sz="4400" b="1" dirty="0" smtClean="0">
                <a:solidFill>
                  <a:schemeClr val="accent4"/>
                </a:solidFill>
                <a:latin typeface="Calibri" panose="020F0502020204030204" pitchFamily="34" charset="0"/>
              </a:rPr>
              <a:t>E</a:t>
            </a:r>
            <a:r>
              <a:rPr lang="en-US" sz="3600" b="1" dirty="0" smtClean="0">
                <a:solidFill>
                  <a:schemeClr val="accent4"/>
                </a:solidFill>
                <a:latin typeface="Calibri" panose="020F0502020204030204" pitchFamily="34" charset="0"/>
              </a:rPr>
              <a:t>NROLLMENT</a:t>
            </a:r>
          </a:p>
          <a:p>
            <a:pPr marL="342900" indent="-342900">
              <a:buFont typeface="Wingdings" panose="05000000000000000000" pitchFamily="2" charset="2"/>
              <a:buChar char="Ø"/>
            </a:pPr>
            <a:endParaRPr lang="en-US" sz="3200" dirty="0">
              <a:solidFill>
                <a:schemeClr val="accent4"/>
              </a:solidFill>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153" y="2617752"/>
            <a:ext cx="4339988" cy="1381480"/>
          </a:xfrm>
          <a:prstGeom prst="rect">
            <a:avLst/>
          </a:prstGeom>
        </p:spPr>
      </p:pic>
    </p:spTree>
    <p:extLst>
      <p:ext uri="{BB962C8B-B14F-4D97-AF65-F5344CB8AC3E}">
        <p14:creationId xmlns:p14="http://schemas.microsoft.com/office/powerpoint/2010/main" val="114786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668741" y="341193"/>
            <a:ext cx="6303800" cy="751093"/>
          </a:xfrm>
        </p:spPr>
        <p:txBody>
          <a:bodyPr>
            <a:noAutofit/>
          </a:bodyPr>
          <a:lstStyle/>
          <a:p>
            <a:pPr algn="ctr"/>
            <a:r>
              <a:rPr lang="en-US" sz="4400" b="1" u="sng" cap="small" dirty="0" smtClean="0"/>
              <a:t>I</a:t>
            </a:r>
            <a:r>
              <a:rPr lang="en-US" b="1" u="sng" cap="small" dirty="0" smtClean="0"/>
              <a:t>MPROVED</a:t>
            </a:r>
            <a:r>
              <a:rPr lang="en-US" sz="4400" b="1" u="sng" cap="small" dirty="0" smtClean="0"/>
              <a:t> E</a:t>
            </a:r>
            <a:r>
              <a:rPr lang="en-US" b="1" u="sng" cap="small" dirty="0" smtClean="0"/>
              <a:t>XPERIENCE</a:t>
            </a:r>
            <a:r>
              <a:rPr lang="en-US" sz="4400" b="1" u="sng" cap="small" dirty="0" smtClean="0"/>
              <a:t> </a:t>
            </a:r>
            <a:endParaRPr lang="en-US" sz="4400" u="sng" cap="small" dirty="0"/>
          </a:p>
        </p:txBody>
      </p:sp>
      <p:sp>
        <p:nvSpPr>
          <p:cNvPr id="4" name="TextBox 3"/>
          <p:cNvSpPr txBox="1"/>
          <p:nvPr/>
        </p:nvSpPr>
        <p:spPr>
          <a:xfrm>
            <a:off x="1677209" y="1033368"/>
            <a:ext cx="4926790" cy="2369880"/>
          </a:xfrm>
          <a:prstGeom prst="rect">
            <a:avLst/>
          </a:prstGeom>
          <a:noFill/>
        </p:spPr>
        <p:txBody>
          <a:bodyPr wrap="square" rtlCol="0">
            <a:spAutoFit/>
          </a:bodyPr>
          <a:lstStyle/>
          <a:p>
            <a:pPr algn="ctr"/>
            <a:endParaRPr lang="en-US" sz="3200" b="1" dirty="0" smtClean="0">
              <a:solidFill>
                <a:schemeClr val="accent4"/>
              </a:solidFill>
              <a:latin typeface="Calibri" panose="020F0502020204030204" pitchFamily="34" charset="0"/>
            </a:endParaRPr>
          </a:p>
          <a:p>
            <a:pPr algn="ctr"/>
            <a:r>
              <a:rPr lang="en-US" sz="4000" b="1" dirty="0" smtClean="0">
                <a:solidFill>
                  <a:schemeClr val="accent4"/>
                </a:solidFill>
                <a:latin typeface="Calibri" panose="020F0502020204030204" pitchFamily="34" charset="0"/>
              </a:rPr>
              <a:t>U</a:t>
            </a:r>
            <a:r>
              <a:rPr lang="en-US" sz="3200" b="1" dirty="0" smtClean="0">
                <a:solidFill>
                  <a:schemeClr val="accent4"/>
                </a:solidFill>
                <a:latin typeface="Calibri" panose="020F0502020204030204" pitchFamily="34" charset="0"/>
              </a:rPr>
              <a:t>NDERSTANDING </a:t>
            </a:r>
            <a:r>
              <a:rPr lang="en-US" sz="4400" b="1" dirty="0" smtClean="0">
                <a:solidFill>
                  <a:schemeClr val="accent4"/>
                </a:solidFill>
                <a:latin typeface="Calibri" panose="020F0502020204030204" pitchFamily="34" charset="0"/>
              </a:rPr>
              <a:t>M</a:t>
            </a:r>
            <a:r>
              <a:rPr lang="en-US" sz="3200" b="1" dirty="0" smtClean="0">
                <a:solidFill>
                  <a:schemeClr val="accent4"/>
                </a:solidFill>
                <a:latin typeface="Calibri" panose="020F0502020204030204" pitchFamily="34" charset="0"/>
              </a:rPr>
              <a:t>ARKETPLACE </a:t>
            </a:r>
            <a:r>
              <a:rPr lang="en-US" sz="4400" b="1" dirty="0" smtClean="0">
                <a:solidFill>
                  <a:schemeClr val="accent4"/>
                </a:solidFill>
                <a:latin typeface="Calibri" panose="020F0502020204030204" pitchFamily="34" charset="0"/>
              </a:rPr>
              <a:t>E</a:t>
            </a:r>
            <a:r>
              <a:rPr lang="en-US" sz="3200" b="1" dirty="0" smtClean="0">
                <a:solidFill>
                  <a:schemeClr val="accent4"/>
                </a:solidFill>
                <a:latin typeface="Calibri" panose="020F0502020204030204" pitchFamily="34" charset="0"/>
              </a:rPr>
              <a:t>LIGIBILITY</a:t>
            </a:r>
          </a:p>
          <a:p>
            <a:pPr algn="ctr"/>
            <a:endParaRPr lang="en-US" sz="3200" dirty="0">
              <a:solidFill>
                <a:schemeClr val="accent4"/>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212" y="3166280"/>
            <a:ext cx="1937982" cy="1746913"/>
          </a:xfrm>
          <a:prstGeom prst="rect">
            <a:avLst/>
          </a:prstGeom>
        </p:spPr>
      </p:pic>
    </p:spTree>
    <p:extLst>
      <p:ext uri="{BB962C8B-B14F-4D97-AF65-F5344CB8AC3E}">
        <p14:creationId xmlns:p14="http://schemas.microsoft.com/office/powerpoint/2010/main" val="176911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24513"/>
            <a:ext cx="91551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818866" y="286602"/>
            <a:ext cx="5911118" cy="761565"/>
          </a:xfrm>
        </p:spPr>
        <p:txBody>
          <a:bodyPr>
            <a:noAutofit/>
          </a:bodyPr>
          <a:lstStyle/>
          <a:p>
            <a:r>
              <a:rPr lang="en-US" sz="4400" b="1" u="sng" cap="small" dirty="0" smtClean="0"/>
              <a:t>I</a:t>
            </a:r>
            <a:r>
              <a:rPr lang="en-US" b="1" u="sng" cap="small" dirty="0" smtClean="0"/>
              <a:t>mproved</a:t>
            </a:r>
            <a:r>
              <a:rPr lang="en-US" sz="4400" b="1" u="sng" cap="small" dirty="0" smtClean="0"/>
              <a:t> e</a:t>
            </a:r>
            <a:r>
              <a:rPr lang="en-US" b="1" u="sng" cap="small" dirty="0" smtClean="0"/>
              <a:t>xperience</a:t>
            </a:r>
            <a:r>
              <a:rPr lang="en-US" sz="4400" b="1" u="sng" cap="small" dirty="0" smtClean="0"/>
              <a:t>  </a:t>
            </a:r>
            <a:endParaRPr lang="en-US" sz="4400" u="sng" cap="small" dirty="0"/>
          </a:p>
        </p:txBody>
      </p:sp>
      <p:sp>
        <p:nvSpPr>
          <p:cNvPr id="4" name="TextBox 3"/>
          <p:cNvSpPr txBox="1"/>
          <p:nvPr/>
        </p:nvSpPr>
        <p:spPr>
          <a:xfrm>
            <a:off x="163773" y="1025286"/>
            <a:ext cx="7765576" cy="1815882"/>
          </a:xfrm>
          <a:prstGeom prst="rect">
            <a:avLst/>
          </a:prstGeom>
          <a:noFill/>
        </p:spPr>
        <p:txBody>
          <a:bodyPr wrap="square" rtlCol="0">
            <a:spAutoFit/>
          </a:bodyPr>
          <a:lstStyle/>
          <a:p>
            <a:endParaRPr lang="en-US" sz="3600" b="1" dirty="0" smtClean="0">
              <a:solidFill>
                <a:schemeClr val="accent4"/>
              </a:solidFill>
              <a:latin typeface="Calibri" panose="020F0502020204030204" pitchFamily="34" charset="0"/>
            </a:endParaRPr>
          </a:p>
          <a:p>
            <a:r>
              <a:rPr lang="en-US" sz="4400" b="1" dirty="0" smtClean="0">
                <a:solidFill>
                  <a:schemeClr val="accent4"/>
                </a:solidFill>
                <a:latin typeface="Calibri" panose="020F0502020204030204" pitchFamily="34" charset="0"/>
              </a:rPr>
              <a:t>R</a:t>
            </a:r>
            <a:r>
              <a:rPr lang="en-US" sz="3600" b="1" dirty="0" smtClean="0">
                <a:solidFill>
                  <a:schemeClr val="accent4"/>
                </a:solidFill>
                <a:latin typeface="Calibri" panose="020F0502020204030204" pitchFamily="34" charset="0"/>
              </a:rPr>
              <a:t>EDUCING </a:t>
            </a:r>
            <a:r>
              <a:rPr lang="en-US" sz="4400" b="1" dirty="0" smtClean="0">
                <a:solidFill>
                  <a:schemeClr val="accent4"/>
                </a:solidFill>
                <a:latin typeface="Calibri" panose="020F0502020204030204" pitchFamily="34" charset="0"/>
              </a:rPr>
              <a:t>D</a:t>
            </a:r>
            <a:r>
              <a:rPr lang="en-US" sz="3600" b="1" dirty="0" smtClean="0">
                <a:solidFill>
                  <a:schemeClr val="accent4"/>
                </a:solidFill>
                <a:latin typeface="Calibri" panose="020F0502020204030204" pitchFamily="34" charset="0"/>
              </a:rPr>
              <a:t>ATA </a:t>
            </a:r>
            <a:r>
              <a:rPr lang="en-US" sz="4400" b="1" dirty="0" smtClean="0">
                <a:solidFill>
                  <a:schemeClr val="accent4"/>
                </a:solidFill>
                <a:latin typeface="Calibri" panose="020F0502020204030204" pitchFamily="34" charset="0"/>
              </a:rPr>
              <a:t>M</a:t>
            </a:r>
            <a:r>
              <a:rPr lang="en-US" sz="3600" b="1" dirty="0" smtClean="0">
                <a:solidFill>
                  <a:schemeClr val="accent4"/>
                </a:solidFill>
                <a:latin typeface="Calibri" panose="020F0502020204030204" pitchFamily="34" charset="0"/>
              </a:rPr>
              <a:t>ATCHING </a:t>
            </a:r>
            <a:r>
              <a:rPr lang="en-US" sz="4400" b="1" dirty="0" smtClean="0">
                <a:solidFill>
                  <a:schemeClr val="accent4"/>
                </a:solidFill>
                <a:latin typeface="Calibri" panose="020F0502020204030204" pitchFamily="34" charset="0"/>
              </a:rPr>
              <a:t>I</a:t>
            </a:r>
            <a:r>
              <a:rPr lang="en-US" sz="3600" b="1" dirty="0" smtClean="0">
                <a:solidFill>
                  <a:schemeClr val="accent4"/>
                </a:solidFill>
                <a:latin typeface="Calibri" panose="020F0502020204030204" pitchFamily="34" charset="0"/>
              </a:rPr>
              <a:t>SSUES</a:t>
            </a:r>
          </a:p>
          <a:p>
            <a:endParaRPr lang="en-US" sz="3200" dirty="0">
              <a:solidFill>
                <a:schemeClr val="accent4"/>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252" y="2606722"/>
            <a:ext cx="4350371" cy="2352685"/>
          </a:xfrm>
          <a:prstGeom prst="rect">
            <a:avLst/>
          </a:prstGeom>
        </p:spPr>
      </p:pic>
    </p:spTree>
    <p:extLst>
      <p:ext uri="{BB962C8B-B14F-4D97-AF65-F5344CB8AC3E}">
        <p14:creationId xmlns:p14="http://schemas.microsoft.com/office/powerpoint/2010/main" val="272870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955</TotalTime>
  <Words>950</Words>
  <Application>Microsoft Office PowerPoint</Application>
  <PresentationFormat>On-screen Show (4:3)</PresentationFormat>
  <Paragraphs>97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MS PGothic</vt:lpstr>
      <vt:lpstr>Arial</vt:lpstr>
      <vt:lpstr>Calibri</vt:lpstr>
      <vt:lpstr>Trebuchet MS</vt:lpstr>
      <vt:lpstr>Wingdings</vt:lpstr>
      <vt:lpstr>Wingdings 3</vt:lpstr>
      <vt:lpstr>Facet</vt:lpstr>
      <vt:lpstr>Health Literacy  &amp;  The Affordable Care Act</vt:lpstr>
      <vt:lpstr> Key Points</vt:lpstr>
      <vt:lpstr>Navigators &amp; Assisters</vt:lpstr>
      <vt:lpstr>Biggest Success?</vt:lpstr>
      <vt:lpstr>Improved experience </vt:lpstr>
      <vt:lpstr>IMPROVED EXPERIENCE </vt:lpstr>
      <vt:lpstr>IMPROVED EXPERIENCE  </vt:lpstr>
      <vt:lpstr>IMPROVED EXPERIENCE </vt:lpstr>
      <vt:lpstr>Improved experience  </vt:lpstr>
      <vt:lpstr>Improved experience  </vt:lpstr>
      <vt:lpstr>Improved experience  </vt:lpstr>
      <vt:lpstr>Improved experience  </vt:lpstr>
      <vt:lpstr>Improved experience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Shayla Menagi</dc:creator>
  <cp:lastModifiedBy>Joyce Case</cp:lastModifiedBy>
  <cp:revision>115</cp:revision>
  <cp:lastPrinted>2017-01-18T19:23:51Z</cp:lastPrinted>
  <dcterms:created xsi:type="dcterms:W3CDTF">2014-10-10T17:15:26Z</dcterms:created>
  <dcterms:modified xsi:type="dcterms:W3CDTF">2017-01-18T19:35:14Z</dcterms:modified>
</cp:coreProperties>
</file>